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82" r:id="rId2"/>
    <p:sldId id="298" r:id="rId3"/>
    <p:sldId id="312" r:id="rId4"/>
    <p:sldId id="311" r:id="rId5"/>
    <p:sldId id="325" r:id="rId6"/>
    <p:sldId id="309" r:id="rId7"/>
    <p:sldId id="310" r:id="rId8"/>
    <p:sldId id="308" r:id="rId9"/>
    <p:sldId id="307" r:id="rId10"/>
    <p:sldId id="338" r:id="rId11"/>
    <p:sldId id="327" r:id="rId12"/>
    <p:sldId id="336" r:id="rId13"/>
    <p:sldId id="322" r:id="rId14"/>
    <p:sldId id="304" r:id="rId15"/>
    <p:sldId id="302" r:id="rId16"/>
    <p:sldId id="303" r:id="rId17"/>
    <p:sldId id="316" r:id="rId18"/>
    <p:sldId id="284" r:id="rId19"/>
    <p:sldId id="285" r:id="rId20"/>
    <p:sldId id="328" r:id="rId21"/>
    <p:sldId id="329" r:id="rId22"/>
    <p:sldId id="330" r:id="rId23"/>
    <p:sldId id="333" r:id="rId24"/>
    <p:sldId id="334" r:id="rId25"/>
    <p:sldId id="324" r:id="rId26"/>
    <p:sldId id="337" r:id="rId27"/>
    <p:sldId id="321" r:id="rId28"/>
    <p:sldId id="339" r:id="rId29"/>
    <p:sldId id="33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FCF7"/>
    <a:srgbClr val="2B7804"/>
    <a:srgbClr val="002060"/>
    <a:srgbClr val="54A021"/>
    <a:srgbClr val="FFC000"/>
    <a:srgbClr val="8EC63F"/>
    <a:srgbClr val="E3B71C"/>
    <a:srgbClr val="FFFFFF"/>
    <a:srgbClr val="0E9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756" autoAdjust="0"/>
  </p:normalViewPr>
  <p:slideViewPr>
    <p:cSldViewPr snapToGrid="0">
      <p:cViewPr varScale="1">
        <p:scale>
          <a:sx n="66" d="100"/>
          <a:sy n="66" d="100"/>
        </p:scale>
        <p:origin x="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87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an\Escritorio\Documentos\Babson\22.%20Clases\S1%20Fall%202022\EPS7800-A21%20Entrepreneurship\BETA%20X%20Final%20Deliverable%20FINAL%20FOR%20ALL%20COURSES\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abson\1.%20Curriculam%20+%20Studies\BETA-X\1.%20Deliverable%202\Market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abson\1.%20Curriculam%20+%20Studies\BETA-X\1.%20Deliverable%202\Market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an\Escritorio\Documentos\Babson\22.%20Clases\S1%20Fall%202022\EPS7800-A21%20Entrepreneurship\BETA%20X%20Final%20Deliverable%20FINAL%20FOR%20ALL%20COURSES\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7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s-PE" sz="1700" b="1" dirty="0" err="1">
                <a:solidFill>
                  <a:schemeClr val="tx1"/>
                </a:solidFill>
              </a:rPr>
              <a:t>Interviewee</a:t>
            </a:r>
            <a:r>
              <a:rPr lang="es-PE" sz="1700" b="1" dirty="0">
                <a:solidFill>
                  <a:schemeClr val="tx1"/>
                </a:solidFill>
              </a:rPr>
              <a:t> </a:t>
            </a:r>
            <a:r>
              <a:rPr lang="es-PE" sz="1700" b="1" dirty="0" err="1">
                <a:solidFill>
                  <a:schemeClr val="tx1"/>
                </a:solidFill>
              </a:rPr>
              <a:t>age</a:t>
            </a:r>
            <a:r>
              <a:rPr lang="es-PE" sz="1700" b="1" dirty="0">
                <a:solidFill>
                  <a:schemeClr val="tx1"/>
                </a:solidFill>
              </a:rPr>
              <a:t> (%) </a:t>
            </a:r>
          </a:p>
        </c:rich>
      </c:tx>
      <c:layout>
        <c:manualLayout>
          <c:xMode val="edge"/>
          <c:yMode val="edge"/>
          <c:x val="0.3042232383911294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9078565413034274E-2"/>
          <c:y val="0.17296548158752881"/>
          <c:w val="0.93914472985363961"/>
          <c:h val="0.7064153344468304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Hoja1!$K$1</c:f>
              <c:strCache>
                <c:ptCount val="1"/>
                <c:pt idx="0">
                  <c:v>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6747-4B5A-A2E7-FA0988D056C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747-4B5A-A2E7-FA0988D056C1}"/>
              </c:ext>
            </c:extLst>
          </c:dPt>
          <c:dPt>
            <c:idx val="2"/>
            <c:invertIfNegative val="0"/>
            <c:bubble3D val="0"/>
            <c:spPr>
              <a:solidFill>
                <a:srgbClr val="BAFCF7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6747-4B5A-A2E7-FA0988D056C1}"/>
              </c:ext>
            </c:extLst>
          </c:dPt>
          <c:dLbls>
            <c:dLbl>
              <c:idx val="0"/>
              <c:layout>
                <c:manualLayout>
                  <c:x val="-4.0147778226919381E-2"/>
                  <c:y val="-0.243475546938223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47-4B5A-A2E7-FA0988D056C1}"/>
                </c:ext>
              </c:extLst>
            </c:dLbl>
            <c:dLbl>
              <c:idx val="1"/>
              <c:layout>
                <c:manualLayout>
                  <c:x val="-4.744885024143327E-2"/>
                  <c:y val="-0.408257172133977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47-4B5A-A2E7-FA0988D056C1}"/>
                </c:ext>
              </c:extLst>
            </c:dLbl>
            <c:dLbl>
              <c:idx val="2"/>
              <c:layout>
                <c:manualLayout>
                  <c:x val="-3.1948746790846326E-2"/>
                  <c:y val="-0.239017120810520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47-4B5A-A2E7-FA0988D056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Hoja1!$J$2:$J$4</c:f>
              <c:strCache>
                <c:ptCount val="3"/>
                <c:pt idx="0">
                  <c:v>20-30 years old</c:v>
                </c:pt>
                <c:pt idx="1">
                  <c:v>30-40 years old</c:v>
                </c:pt>
                <c:pt idx="2">
                  <c:v>40 + years old</c:v>
                </c:pt>
              </c:strCache>
            </c:strRef>
          </c:cat>
          <c:val>
            <c:numRef>
              <c:f>Hoja1!$K$2:$K$4</c:f>
              <c:numCache>
                <c:formatCode>0%</c:formatCode>
                <c:ptCount val="3"/>
                <c:pt idx="0">
                  <c:v>0.16</c:v>
                </c:pt>
                <c:pt idx="1">
                  <c:v>0.56999999999999995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47-4B5A-A2E7-FA0988D05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57968912"/>
        <c:axId val="1857976400"/>
        <c:axId val="0"/>
      </c:bar3DChart>
      <c:catAx>
        <c:axId val="185796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7976400"/>
        <c:crosses val="autoZero"/>
        <c:auto val="1"/>
        <c:lblAlgn val="ctr"/>
        <c:lblOffset val="100"/>
        <c:noMultiLvlLbl val="0"/>
      </c:catAx>
      <c:valAx>
        <c:axId val="185797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857968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7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700" b="1">
                <a:solidFill>
                  <a:schemeClr val="tx1"/>
                </a:solidFill>
              </a:rPr>
              <a:t>Profile</a:t>
            </a:r>
            <a:r>
              <a:rPr lang="en-US" sz="1700" b="1" baseline="0">
                <a:solidFill>
                  <a:schemeClr val="tx1"/>
                </a:solidFill>
              </a:rPr>
              <a:t>s Interviewed (%)</a:t>
            </a:r>
            <a:endParaRPr lang="en-US" sz="1700" b="1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21027777777777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Hoja1!$C$1</c:f>
              <c:strCache>
                <c:ptCount val="1"/>
                <c:pt idx="0">
                  <c:v>%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rgbClr val="8EC63F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9F8-48E5-BFD9-2B65CA225176}"/>
              </c:ext>
            </c:extLst>
          </c:dPt>
          <c:dPt>
            <c:idx val="1"/>
            <c:bubble3D val="0"/>
            <c:explosion val="0"/>
            <c:spPr>
              <a:solidFill>
                <a:srgbClr val="00206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9F8-48E5-BFD9-2B65CA225176}"/>
              </c:ext>
            </c:extLst>
          </c:dPt>
          <c:dPt>
            <c:idx val="2"/>
            <c:bubble3D val="0"/>
            <c:explosion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9F8-48E5-BFD9-2B65CA225176}"/>
              </c:ext>
            </c:extLst>
          </c:dPt>
          <c:dPt>
            <c:idx val="3"/>
            <c:bubble3D val="0"/>
            <c:explosion val="2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9F8-48E5-BFD9-2B65CA2251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Hoja1!$B$2:$B$5</c:f>
              <c:strCache>
                <c:ptCount val="4"/>
                <c:pt idx="0">
                  <c:v>Stay at home mom</c:v>
                </c:pt>
                <c:pt idx="1">
                  <c:v>Young professional</c:v>
                </c:pt>
                <c:pt idx="2">
                  <c:v>Other members of family</c:v>
                </c:pt>
                <c:pt idx="3">
                  <c:v>Professional cleaner</c:v>
                </c:pt>
              </c:strCache>
            </c:strRef>
          </c:cat>
          <c:val>
            <c:numRef>
              <c:f>Hoja1!$C$2:$C$5</c:f>
              <c:numCache>
                <c:formatCode>0%</c:formatCode>
                <c:ptCount val="4"/>
                <c:pt idx="0">
                  <c:v>0.43661971830985913</c:v>
                </c:pt>
                <c:pt idx="1">
                  <c:v>0.29577464788732394</c:v>
                </c:pt>
                <c:pt idx="2">
                  <c:v>0.16901408450704225</c:v>
                </c:pt>
                <c:pt idx="3">
                  <c:v>9.8591549295774641E-2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F8-48E5-BFD9-2B65CA2251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431430446194224"/>
          <c:y val="0.20246427529892097"/>
          <c:w val="0.26568569553805776"/>
          <c:h val="0.649683581219014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 Addressable market
(In Mil)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Sheet2!$B$6</c:f>
              <c:strCache>
                <c:ptCount val="1"/>
                <c:pt idx="0">
                  <c:v> Addressable market
(In Millions) </c:v>
                </c:pt>
              </c:strCache>
            </c:strRef>
          </c:tx>
          <c:spPr>
            <a:solidFill>
              <a:srgbClr val="FFC000">
                <a:alpha val="85000"/>
              </a:srgb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gradFill rotWithShape="1"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Sheet2!$A$7:$A$9</c:f>
              <c:strCache>
                <c:ptCount val="3"/>
                <c:pt idx="0">
                  <c:v>Y1 - 2021</c:v>
                </c:pt>
                <c:pt idx="1">
                  <c:v>Y2 - 2022</c:v>
                </c:pt>
                <c:pt idx="2">
                  <c:v>Y3 - 2023</c:v>
                </c:pt>
              </c:strCache>
            </c:strRef>
          </c:cat>
          <c:val>
            <c:numRef>
              <c:f>Sheet2!$B$7:$B$9</c:f>
              <c:numCache>
                <c:formatCode>0</c:formatCode>
                <c:ptCount val="3"/>
                <c:pt idx="0" formatCode="0.000">
                  <c:v>0.21199999999999999</c:v>
                </c:pt>
                <c:pt idx="1">
                  <c:v>27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C-476E-92C4-DAA1F125E5C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gapDepth val="34"/>
        <c:shape val="box"/>
        <c:axId val="1579595216"/>
        <c:axId val="1579590224"/>
        <c:axId val="0"/>
      </c:bar3DChart>
      <c:catAx>
        <c:axId val="157959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590224"/>
        <c:crosses val="autoZero"/>
        <c:auto val="1"/>
        <c:lblAlgn val="ctr"/>
        <c:lblOffset val="100"/>
        <c:noMultiLvlLbl val="0"/>
      </c:catAx>
      <c:valAx>
        <c:axId val="15795902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crossAx val="15795952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</a:rPr>
              <a:t>Total</a:t>
            </a:r>
            <a:r>
              <a:rPr lang="en-US" sz="1800" baseline="0" dirty="0">
                <a:solidFill>
                  <a:schemeClr val="tx1"/>
                </a:solidFill>
              </a:rPr>
              <a:t> US </a:t>
            </a:r>
            <a:r>
              <a:rPr lang="en-US" sz="1800" u="sng" baseline="0" dirty="0">
                <a:solidFill>
                  <a:schemeClr val="tx1"/>
                </a:solidFill>
              </a:rPr>
              <a:t>WIPES</a:t>
            </a:r>
            <a:r>
              <a:rPr lang="en-US" sz="1800" baseline="0" dirty="0">
                <a:solidFill>
                  <a:schemeClr val="tx1"/>
                </a:solidFill>
              </a:rPr>
              <a:t> Market Size</a:t>
            </a:r>
            <a:endParaRPr lang="en-US" sz="18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810292909096553"/>
          <c:y val="0.1228240740740741"/>
          <c:w val="0.79806820752023233"/>
          <c:h val="0.6231079349993995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 market
(In Millions)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/>
          </c:spPr>
          <c:invertIfNegative val="0"/>
          <c:dLbls>
            <c:dLbl>
              <c:idx val="0"/>
              <c:layout>
                <c:manualLayout>
                  <c:x val="-5.6756372155272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EF-48F9-AAFC-C6B3F7311AC5}"/>
                </c:ext>
              </c:extLst>
            </c:dLbl>
            <c:dLbl>
              <c:idx val="1"/>
              <c:layout>
                <c:manualLayout>
                  <c:x val="-5.9743549637128496E-2"/>
                  <c:y val="1.04712013106316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EF-48F9-AAFC-C6B3F7311AC5}"/>
                </c:ext>
              </c:extLst>
            </c:dLbl>
            <c:dLbl>
              <c:idx val="2"/>
              <c:layout>
                <c:manualLayout>
                  <c:x val="-2.0910242372994974E-2"/>
                  <c:y val="1.04712013106316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EF-48F9-AAFC-C6B3F7311AC5}"/>
                </c:ext>
              </c:extLst>
            </c:dLbl>
            <c:numFmt formatCode="#,##0" sourceLinked="0"/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Y1 - 2021</c:v>
                </c:pt>
                <c:pt idx="1">
                  <c:v>Y2 - 2022</c:v>
                </c:pt>
                <c:pt idx="2">
                  <c:v>Y3 - 2023</c:v>
                </c:pt>
              </c:strCache>
            </c:strRef>
          </c:cat>
          <c:val>
            <c:numRef>
              <c:f>Sheet2!$B$2:$B$4</c:f>
              <c:numCache>
                <c:formatCode>0</c:formatCode>
                <c:ptCount val="3"/>
                <c:pt idx="0">
                  <c:v>5580</c:v>
                </c:pt>
                <c:pt idx="1">
                  <c:v>5942.7</c:v>
                </c:pt>
                <c:pt idx="2">
                  <c:v>6328.9754999999996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EF-48F9-AAFC-C6B3F7311AC5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Target Market
(In Millions)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/>
          </c:spPr>
          <c:invertIfNegative val="0"/>
          <c:dLbls>
            <c:dLbl>
              <c:idx val="2"/>
              <c:layout>
                <c:manualLayout>
                  <c:x val="4.7794839709702691E-2"/>
                  <c:y val="-2.44328030581404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1EF-48F9-AAFC-C6B3F7311AC5}"/>
                </c:ext>
              </c:extLst>
            </c:dLbl>
            <c:numFmt formatCode="#,##0" sourceLinked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Y1 - 2021</c:v>
                </c:pt>
                <c:pt idx="1">
                  <c:v>Y2 - 2022</c:v>
                </c:pt>
                <c:pt idx="2">
                  <c:v>Y3 - 2023</c:v>
                </c:pt>
              </c:strCache>
            </c:strRef>
          </c:cat>
          <c:val>
            <c:numRef>
              <c:f>Sheet2!$C$2:$C$4</c:f>
              <c:numCache>
                <c:formatCode>0</c:formatCode>
                <c:ptCount val="3"/>
                <c:pt idx="0">
                  <c:v>238.00421466091728</c:v>
                </c:pt>
                <c:pt idx="1">
                  <c:v>5942.7</c:v>
                </c:pt>
                <c:pt idx="2">
                  <c:v>6328.9754999999996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EF-48F9-AAFC-C6B3F7311AC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346800576"/>
        <c:axId val="1346796416"/>
        <c:axId val="0"/>
      </c:bar3DChart>
      <c:catAx>
        <c:axId val="134680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796416"/>
        <c:crosses val="autoZero"/>
        <c:auto val="1"/>
        <c:lblAlgn val="ctr"/>
        <c:lblOffset val="100"/>
        <c:noMultiLvlLbl val="0"/>
      </c:catAx>
      <c:valAx>
        <c:axId val="13467964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crossAx val="134680057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How often do you</a:t>
            </a:r>
            <a:r>
              <a:rPr lang="en-US" sz="1800" b="1" baseline="0" dirty="0">
                <a:solidFill>
                  <a:schemeClr val="tx1"/>
                </a:solidFill>
              </a:rPr>
              <a:t> clean your apartment / house? (%)</a:t>
            </a:r>
            <a:endParaRPr lang="en-US" sz="18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2873169609772304"/>
          <c:y val="3.2078794749749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Hoja1!$C$29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82F-4C72-A06E-D089ED7067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82F-4C72-A06E-D089ED7067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82F-4C72-A06E-D089ED7067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82F-4C72-A06E-D089ED70674A}"/>
              </c:ext>
            </c:extLst>
          </c:dPt>
          <c:dLbls>
            <c:dLbl>
              <c:idx val="2"/>
              <c:layout>
                <c:manualLayout>
                  <c:x val="-0.12908022952488979"/>
                  <c:y val="-4.743203107204832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82F-4C72-A06E-D089ED7067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Hoja1!$B$30:$B$33</c:f>
              <c:strCache>
                <c:ptCount val="4"/>
                <c:pt idx="0">
                  <c:v>Daily</c:v>
                </c:pt>
                <c:pt idx="1">
                  <c:v>Every 2 days</c:v>
                </c:pt>
                <c:pt idx="2">
                  <c:v>Weekly</c:v>
                </c:pt>
                <c:pt idx="3">
                  <c:v>Bi-weekly</c:v>
                </c:pt>
              </c:strCache>
            </c:strRef>
          </c:cat>
          <c:val>
            <c:numRef>
              <c:f>Hoja1!$C$30:$C$33</c:f>
              <c:numCache>
                <c:formatCode>0%</c:formatCode>
                <c:ptCount val="4"/>
                <c:pt idx="0">
                  <c:v>9.0999999999999998E-2</c:v>
                </c:pt>
                <c:pt idx="1">
                  <c:v>9.0999999999999998E-2</c:v>
                </c:pt>
                <c:pt idx="2">
                  <c:v>0.77300000000000002</c:v>
                </c:pt>
                <c:pt idx="3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2F-4C72-A06E-D089ED70674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431430446194224"/>
          <c:y val="0.32283464566929132"/>
          <c:w val="0.18733267716535434"/>
          <c:h val="0.52931321084864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4870B-36E3-4D5F-AC64-A374C82F3881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PE"/>
        </a:p>
      </dgm:t>
    </dgm:pt>
    <dgm:pt modelId="{273C30B9-D2F7-4644-AFA5-27C163C6298E}">
      <dgm:prSet phldrT="[Texto]"/>
      <dgm:spPr>
        <a:solidFill>
          <a:srgbClr val="002060"/>
        </a:solidFill>
      </dgm:spPr>
      <dgm:t>
        <a:bodyPr/>
        <a:lstStyle/>
        <a:p>
          <a:r>
            <a:rPr lang="es-PE" dirty="0"/>
            <a:t> </a:t>
          </a:r>
        </a:p>
      </dgm:t>
    </dgm:pt>
    <dgm:pt modelId="{0476C5A0-D914-4C24-858A-B8807F0051CE}" type="parTrans" cxnId="{E2F45CDC-FA9D-430E-BD13-C859FF2ADC26}">
      <dgm:prSet/>
      <dgm:spPr/>
      <dgm:t>
        <a:bodyPr/>
        <a:lstStyle/>
        <a:p>
          <a:endParaRPr lang="es-PE"/>
        </a:p>
      </dgm:t>
    </dgm:pt>
    <dgm:pt modelId="{3984A1A1-689E-467F-86C8-08BF21B9884A}" type="sibTrans" cxnId="{E2F45CDC-FA9D-430E-BD13-C859FF2ADC26}">
      <dgm:prSet/>
      <dgm:spPr/>
      <dgm:t>
        <a:bodyPr/>
        <a:lstStyle/>
        <a:p>
          <a:endParaRPr lang="es-PE"/>
        </a:p>
      </dgm:t>
    </dgm:pt>
    <dgm:pt modelId="{EAFCBADA-0AFE-42D2-BFC7-C38E7B221860}">
      <dgm:prSet phldrT="[Texto]"/>
      <dgm:spPr>
        <a:solidFill>
          <a:srgbClr val="002060"/>
        </a:solidFill>
      </dgm:spPr>
      <dgm:t>
        <a:bodyPr/>
        <a:lstStyle/>
        <a:p>
          <a:r>
            <a:rPr lang="es-PE" dirty="0"/>
            <a:t> </a:t>
          </a:r>
        </a:p>
      </dgm:t>
    </dgm:pt>
    <dgm:pt modelId="{A1C9AC03-34EB-4016-876E-8A6C3D2E49BA}" type="parTrans" cxnId="{784CB1D4-BD55-42FD-827F-3DFF063E52B0}">
      <dgm:prSet/>
      <dgm:spPr/>
      <dgm:t>
        <a:bodyPr/>
        <a:lstStyle/>
        <a:p>
          <a:endParaRPr lang="es-PE"/>
        </a:p>
      </dgm:t>
    </dgm:pt>
    <dgm:pt modelId="{F27B8809-0DFA-4C35-9E79-C2BEAA51C926}" type="sibTrans" cxnId="{784CB1D4-BD55-42FD-827F-3DFF063E52B0}">
      <dgm:prSet/>
      <dgm:spPr/>
      <dgm:t>
        <a:bodyPr/>
        <a:lstStyle/>
        <a:p>
          <a:endParaRPr lang="es-PE"/>
        </a:p>
      </dgm:t>
    </dgm:pt>
    <dgm:pt modelId="{20DB5498-583B-4719-A461-D8E1B18B5C3B}">
      <dgm:prSet phldrT="[Texto]" custT="1"/>
      <dgm:spPr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6040" tIns="66040" rIns="66040" bIns="66040" numCol="1" spcCol="1270" anchor="ctr" anchorCtr="0"/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gm:t>
    </dgm:pt>
    <dgm:pt modelId="{9B822EFE-C0C8-4E51-9EAA-0989D988A0B6}" type="parTrans" cxnId="{22E72CA7-7918-486A-988B-1680E4CC14F0}">
      <dgm:prSet/>
      <dgm:spPr/>
      <dgm:t>
        <a:bodyPr/>
        <a:lstStyle/>
        <a:p>
          <a:endParaRPr lang="es-PE"/>
        </a:p>
      </dgm:t>
    </dgm:pt>
    <dgm:pt modelId="{62FE25DF-4B65-49DC-AD96-251135B1D024}" type="sibTrans" cxnId="{22E72CA7-7918-486A-988B-1680E4CC14F0}">
      <dgm:prSet/>
      <dgm:spPr/>
      <dgm:t>
        <a:bodyPr/>
        <a:lstStyle/>
        <a:p>
          <a:endParaRPr lang="es-PE"/>
        </a:p>
      </dgm:t>
    </dgm:pt>
    <dgm:pt modelId="{D318C48C-A228-4B40-8893-88AE6BE5E12F}">
      <dgm:prSet phldrT="[Texto]" custT="1"/>
      <dgm:spPr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6040" tIns="66040" rIns="66040" bIns="66040" numCol="1" spcCol="1270" anchor="ctr" anchorCtr="0"/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gm:t>
    </dgm:pt>
    <dgm:pt modelId="{A459EF80-AD96-4AC3-B3B6-362A27294C90}" type="parTrans" cxnId="{495756D5-16C6-4026-B88E-6D1BF773CADF}">
      <dgm:prSet/>
      <dgm:spPr/>
      <dgm:t>
        <a:bodyPr/>
        <a:lstStyle/>
        <a:p>
          <a:endParaRPr lang="es-PE"/>
        </a:p>
      </dgm:t>
    </dgm:pt>
    <dgm:pt modelId="{415296C5-23B8-4FAE-8120-4EDDD7E06249}" type="sibTrans" cxnId="{495756D5-16C6-4026-B88E-6D1BF773CADF}">
      <dgm:prSet/>
      <dgm:spPr/>
      <dgm:t>
        <a:bodyPr/>
        <a:lstStyle/>
        <a:p>
          <a:endParaRPr lang="es-PE"/>
        </a:p>
      </dgm:t>
    </dgm:pt>
    <dgm:pt modelId="{7614F534-C54F-4B5B-A48F-1204D554A9F0}">
      <dgm:prSet phldrT="[Texto]" custT="1"/>
      <dgm:spPr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6040" tIns="66040" rIns="66040" bIns="66040" numCol="1" spcCol="1270" anchor="ctr" anchorCtr="0"/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gm:t>
    </dgm:pt>
    <dgm:pt modelId="{F41F96FE-AE2C-483F-85F7-2DEA1E33196E}" type="parTrans" cxnId="{96B416FB-75F4-478E-8C13-B59F42BC0A7B}">
      <dgm:prSet/>
      <dgm:spPr/>
      <dgm:t>
        <a:bodyPr/>
        <a:lstStyle/>
        <a:p>
          <a:endParaRPr lang="es-PE"/>
        </a:p>
      </dgm:t>
    </dgm:pt>
    <dgm:pt modelId="{153BFA0D-38F0-44F9-A56E-1430F44F1FA6}" type="sibTrans" cxnId="{96B416FB-75F4-478E-8C13-B59F42BC0A7B}">
      <dgm:prSet/>
      <dgm:spPr/>
      <dgm:t>
        <a:bodyPr/>
        <a:lstStyle/>
        <a:p>
          <a:endParaRPr lang="es-PE"/>
        </a:p>
      </dgm:t>
    </dgm:pt>
    <dgm:pt modelId="{F929B901-615F-4F41-AD37-C9F6A698B094}" type="pres">
      <dgm:prSet presAssocID="{50A4870B-36E3-4D5F-AC64-A374C82F3881}" presName="cycle" presStyleCnt="0">
        <dgm:presLayoutVars>
          <dgm:dir/>
          <dgm:resizeHandles val="exact"/>
        </dgm:presLayoutVars>
      </dgm:prSet>
      <dgm:spPr/>
    </dgm:pt>
    <dgm:pt modelId="{D4F74F05-4FDD-453C-9EA4-B1B22F72D91C}" type="pres">
      <dgm:prSet presAssocID="{273C30B9-D2F7-4644-AFA5-27C163C6298E}" presName="node" presStyleLbl="node1" presStyleIdx="0" presStyleCnt="5">
        <dgm:presLayoutVars>
          <dgm:bulletEnabled val="1"/>
        </dgm:presLayoutVars>
      </dgm:prSet>
      <dgm:spPr/>
    </dgm:pt>
    <dgm:pt modelId="{24AC92CD-4E7D-4C23-AE0A-67F07E6F9EA0}" type="pres">
      <dgm:prSet presAssocID="{3984A1A1-689E-467F-86C8-08BF21B9884A}" presName="sibTrans" presStyleLbl="sibTrans2D1" presStyleIdx="0" presStyleCnt="5"/>
      <dgm:spPr/>
    </dgm:pt>
    <dgm:pt modelId="{6C097B26-F68F-4F4F-ABBE-3CD4A1EB89B2}" type="pres">
      <dgm:prSet presAssocID="{3984A1A1-689E-467F-86C8-08BF21B9884A}" presName="connectorText" presStyleLbl="sibTrans2D1" presStyleIdx="0" presStyleCnt="5"/>
      <dgm:spPr/>
    </dgm:pt>
    <dgm:pt modelId="{2D9A6113-78C4-4A1E-B584-886E2815718D}" type="pres">
      <dgm:prSet presAssocID="{EAFCBADA-0AFE-42D2-BFC7-C38E7B221860}" presName="node" presStyleLbl="node1" presStyleIdx="1" presStyleCnt="5" custRadScaleRad="99899" custRadScaleInc="499">
        <dgm:presLayoutVars>
          <dgm:bulletEnabled val="1"/>
        </dgm:presLayoutVars>
      </dgm:prSet>
      <dgm:spPr/>
    </dgm:pt>
    <dgm:pt modelId="{1F9BE643-879E-417A-A10F-3CB4FB0BD8BB}" type="pres">
      <dgm:prSet presAssocID="{F27B8809-0DFA-4C35-9E79-C2BEAA51C926}" presName="sibTrans" presStyleLbl="sibTrans2D1" presStyleIdx="1" presStyleCnt="5"/>
      <dgm:spPr/>
    </dgm:pt>
    <dgm:pt modelId="{112452A0-5324-4A80-9DCF-149478813797}" type="pres">
      <dgm:prSet presAssocID="{F27B8809-0DFA-4C35-9E79-C2BEAA51C926}" presName="connectorText" presStyleLbl="sibTrans2D1" presStyleIdx="1" presStyleCnt="5"/>
      <dgm:spPr/>
    </dgm:pt>
    <dgm:pt modelId="{11FB1533-9CE3-4B07-92BD-8FA3806BCF68}" type="pres">
      <dgm:prSet presAssocID="{20DB5498-583B-4719-A461-D8E1B18B5C3B}" presName="node" presStyleLbl="node1" presStyleIdx="2" presStyleCnt="5">
        <dgm:presLayoutVars>
          <dgm:bulletEnabled val="1"/>
        </dgm:presLayoutVars>
      </dgm:prSet>
      <dgm:spPr>
        <a:xfrm>
          <a:off x="3129820" y="2728555"/>
          <a:ext cx="1180336" cy="1180336"/>
        </a:xfrm>
        <a:prstGeom prst="ellipse">
          <a:avLst/>
        </a:prstGeom>
      </dgm:spPr>
    </dgm:pt>
    <dgm:pt modelId="{1745DB52-6913-4A42-9B90-919D09BC0C52}" type="pres">
      <dgm:prSet presAssocID="{62FE25DF-4B65-49DC-AD96-251135B1D024}" presName="sibTrans" presStyleLbl="sibTrans2D1" presStyleIdx="2" presStyleCnt="5"/>
      <dgm:spPr/>
    </dgm:pt>
    <dgm:pt modelId="{F4C7F68D-41DC-468E-B187-CB913C6769F2}" type="pres">
      <dgm:prSet presAssocID="{62FE25DF-4B65-49DC-AD96-251135B1D024}" presName="connectorText" presStyleLbl="sibTrans2D1" presStyleIdx="2" presStyleCnt="5"/>
      <dgm:spPr/>
    </dgm:pt>
    <dgm:pt modelId="{D2D2630B-A4C6-49DF-B08F-12FF8AE98D32}" type="pres">
      <dgm:prSet presAssocID="{D318C48C-A228-4B40-8893-88AE6BE5E12F}" presName="node" presStyleLbl="node1" presStyleIdx="3" presStyleCnt="5">
        <dgm:presLayoutVars>
          <dgm:bulletEnabled val="1"/>
        </dgm:presLayoutVars>
      </dgm:prSet>
      <dgm:spPr>
        <a:xfrm>
          <a:off x="1357671" y="2728555"/>
          <a:ext cx="1180336" cy="1180336"/>
        </a:xfrm>
        <a:prstGeom prst="ellipse">
          <a:avLst/>
        </a:prstGeom>
      </dgm:spPr>
    </dgm:pt>
    <dgm:pt modelId="{A62F8B77-EE46-495F-9C2D-D018D8D23AC4}" type="pres">
      <dgm:prSet presAssocID="{415296C5-23B8-4FAE-8120-4EDDD7E06249}" presName="sibTrans" presStyleLbl="sibTrans2D1" presStyleIdx="3" presStyleCnt="5"/>
      <dgm:spPr/>
    </dgm:pt>
    <dgm:pt modelId="{020ABE92-C569-4912-95DE-2CF1F3243747}" type="pres">
      <dgm:prSet presAssocID="{415296C5-23B8-4FAE-8120-4EDDD7E06249}" presName="connectorText" presStyleLbl="sibTrans2D1" presStyleIdx="3" presStyleCnt="5"/>
      <dgm:spPr/>
    </dgm:pt>
    <dgm:pt modelId="{3B32ACCB-F57E-4822-9520-055B679A28A8}" type="pres">
      <dgm:prSet presAssocID="{7614F534-C54F-4B5B-A48F-1204D554A9F0}" presName="node" presStyleLbl="node1" presStyleIdx="4" presStyleCnt="5">
        <dgm:presLayoutVars>
          <dgm:bulletEnabled val="1"/>
        </dgm:presLayoutVars>
      </dgm:prSet>
      <dgm:spPr>
        <a:xfrm>
          <a:off x="810047" y="1043141"/>
          <a:ext cx="1180336" cy="1180336"/>
        </a:xfrm>
        <a:prstGeom prst="ellipse">
          <a:avLst/>
        </a:prstGeom>
      </dgm:spPr>
    </dgm:pt>
    <dgm:pt modelId="{6509C914-8E3F-46E3-88B0-90388631E723}" type="pres">
      <dgm:prSet presAssocID="{153BFA0D-38F0-44F9-A56E-1430F44F1FA6}" presName="sibTrans" presStyleLbl="sibTrans2D1" presStyleIdx="4" presStyleCnt="5"/>
      <dgm:spPr/>
    </dgm:pt>
    <dgm:pt modelId="{9D57AF80-EA37-42E2-A64D-06E155B9E07D}" type="pres">
      <dgm:prSet presAssocID="{153BFA0D-38F0-44F9-A56E-1430F44F1FA6}" presName="connectorText" presStyleLbl="sibTrans2D1" presStyleIdx="4" presStyleCnt="5"/>
      <dgm:spPr/>
    </dgm:pt>
  </dgm:ptLst>
  <dgm:cxnLst>
    <dgm:cxn modelId="{210A0C00-FB96-4205-83C0-146D930EF09E}" type="presOf" srcId="{153BFA0D-38F0-44F9-A56E-1430F44F1FA6}" destId="{6509C914-8E3F-46E3-88B0-90388631E723}" srcOrd="0" destOrd="0" presId="urn:microsoft.com/office/officeart/2005/8/layout/cycle2"/>
    <dgm:cxn modelId="{11EB9E0D-54FE-4813-9B0B-D58F4D368B4C}" type="presOf" srcId="{F27B8809-0DFA-4C35-9E79-C2BEAA51C926}" destId="{112452A0-5324-4A80-9DCF-149478813797}" srcOrd="1" destOrd="0" presId="urn:microsoft.com/office/officeart/2005/8/layout/cycle2"/>
    <dgm:cxn modelId="{F4A5F513-04DE-4A72-B758-542A9ED2C1FA}" type="presOf" srcId="{273C30B9-D2F7-4644-AFA5-27C163C6298E}" destId="{D4F74F05-4FDD-453C-9EA4-B1B22F72D91C}" srcOrd="0" destOrd="0" presId="urn:microsoft.com/office/officeart/2005/8/layout/cycle2"/>
    <dgm:cxn modelId="{DF20AD62-F775-4832-976D-8CC2149E095A}" type="presOf" srcId="{EAFCBADA-0AFE-42D2-BFC7-C38E7B221860}" destId="{2D9A6113-78C4-4A1E-B584-886E2815718D}" srcOrd="0" destOrd="0" presId="urn:microsoft.com/office/officeart/2005/8/layout/cycle2"/>
    <dgm:cxn modelId="{BA509A65-2051-4F20-A965-2F236536B1AD}" type="presOf" srcId="{7614F534-C54F-4B5B-A48F-1204D554A9F0}" destId="{3B32ACCB-F57E-4822-9520-055B679A28A8}" srcOrd="0" destOrd="0" presId="urn:microsoft.com/office/officeart/2005/8/layout/cycle2"/>
    <dgm:cxn modelId="{614CB86C-C0C7-4EBF-BC4B-C0A1D038BB32}" type="presOf" srcId="{20DB5498-583B-4719-A461-D8E1B18B5C3B}" destId="{11FB1533-9CE3-4B07-92BD-8FA3806BCF68}" srcOrd="0" destOrd="0" presId="urn:microsoft.com/office/officeart/2005/8/layout/cycle2"/>
    <dgm:cxn modelId="{13ABB353-A765-43AB-B3DA-374EB616D098}" type="presOf" srcId="{62FE25DF-4B65-49DC-AD96-251135B1D024}" destId="{1745DB52-6913-4A42-9B90-919D09BC0C52}" srcOrd="0" destOrd="0" presId="urn:microsoft.com/office/officeart/2005/8/layout/cycle2"/>
    <dgm:cxn modelId="{9762C957-D66A-4305-9304-D3DA4AD6F48F}" type="presOf" srcId="{D318C48C-A228-4B40-8893-88AE6BE5E12F}" destId="{D2D2630B-A4C6-49DF-B08F-12FF8AE98D32}" srcOrd="0" destOrd="0" presId="urn:microsoft.com/office/officeart/2005/8/layout/cycle2"/>
    <dgm:cxn modelId="{167A7396-3B25-445A-8A80-5D35885F95C2}" type="presOf" srcId="{3984A1A1-689E-467F-86C8-08BF21B9884A}" destId="{24AC92CD-4E7D-4C23-AE0A-67F07E6F9EA0}" srcOrd="0" destOrd="0" presId="urn:microsoft.com/office/officeart/2005/8/layout/cycle2"/>
    <dgm:cxn modelId="{22E72CA7-7918-486A-988B-1680E4CC14F0}" srcId="{50A4870B-36E3-4D5F-AC64-A374C82F3881}" destId="{20DB5498-583B-4719-A461-D8E1B18B5C3B}" srcOrd="2" destOrd="0" parTransId="{9B822EFE-C0C8-4E51-9EAA-0989D988A0B6}" sibTransId="{62FE25DF-4B65-49DC-AD96-251135B1D024}"/>
    <dgm:cxn modelId="{64A4E8C8-A30D-42F2-B76C-8FA4011C3BE2}" type="presOf" srcId="{50A4870B-36E3-4D5F-AC64-A374C82F3881}" destId="{F929B901-615F-4F41-AD37-C9F6A698B094}" srcOrd="0" destOrd="0" presId="urn:microsoft.com/office/officeart/2005/8/layout/cycle2"/>
    <dgm:cxn modelId="{6E671BCC-BAFA-47E7-9969-E53E0B1F3020}" type="presOf" srcId="{3984A1A1-689E-467F-86C8-08BF21B9884A}" destId="{6C097B26-F68F-4F4F-ABBE-3CD4A1EB89B2}" srcOrd="1" destOrd="0" presId="urn:microsoft.com/office/officeart/2005/8/layout/cycle2"/>
    <dgm:cxn modelId="{784CB1D4-BD55-42FD-827F-3DFF063E52B0}" srcId="{50A4870B-36E3-4D5F-AC64-A374C82F3881}" destId="{EAFCBADA-0AFE-42D2-BFC7-C38E7B221860}" srcOrd="1" destOrd="0" parTransId="{A1C9AC03-34EB-4016-876E-8A6C3D2E49BA}" sibTransId="{F27B8809-0DFA-4C35-9E79-C2BEAA51C926}"/>
    <dgm:cxn modelId="{495756D5-16C6-4026-B88E-6D1BF773CADF}" srcId="{50A4870B-36E3-4D5F-AC64-A374C82F3881}" destId="{D318C48C-A228-4B40-8893-88AE6BE5E12F}" srcOrd="3" destOrd="0" parTransId="{A459EF80-AD96-4AC3-B3B6-362A27294C90}" sibTransId="{415296C5-23B8-4FAE-8120-4EDDD7E06249}"/>
    <dgm:cxn modelId="{E2F45CDC-FA9D-430E-BD13-C859FF2ADC26}" srcId="{50A4870B-36E3-4D5F-AC64-A374C82F3881}" destId="{273C30B9-D2F7-4644-AFA5-27C163C6298E}" srcOrd="0" destOrd="0" parTransId="{0476C5A0-D914-4C24-858A-B8807F0051CE}" sibTransId="{3984A1A1-689E-467F-86C8-08BF21B9884A}"/>
    <dgm:cxn modelId="{067CC6E1-C805-499A-B794-246E764DA89E}" type="presOf" srcId="{415296C5-23B8-4FAE-8120-4EDDD7E06249}" destId="{A62F8B77-EE46-495F-9C2D-D018D8D23AC4}" srcOrd="0" destOrd="0" presId="urn:microsoft.com/office/officeart/2005/8/layout/cycle2"/>
    <dgm:cxn modelId="{FA5A0EE7-0F6E-4F53-BC7E-A3D07757D37F}" type="presOf" srcId="{F27B8809-0DFA-4C35-9E79-C2BEAA51C926}" destId="{1F9BE643-879E-417A-A10F-3CB4FB0BD8BB}" srcOrd="0" destOrd="0" presId="urn:microsoft.com/office/officeart/2005/8/layout/cycle2"/>
    <dgm:cxn modelId="{773703F1-1E3C-4645-91B1-AD40728C3362}" type="presOf" srcId="{415296C5-23B8-4FAE-8120-4EDDD7E06249}" destId="{020ABE92-C569-4912-95DE-2CF1F3243747}" srcOrd="1" destOrd="0" presId="urn:microsoft.com/office/officeart/2005/8/layout/cycle2"/>
    <dgm:cxn modelId="{D7553CF4-9206-4B1F-8994-6CE788C906A4}" type="presOf" srcId="{153BFA0D-38F0-44F9-A56E-1430F44F1FA6}" destId="{9D57AF80-EA37-42E2-A64D-06E155B9E07D}" srcOrd="1" destOrd="0" presId="urn:microsoft.com/office/officeart/2005/8/layout/cycle2"/>
    <dgm:cxn modelId="{B8E00FF9-27F6-45FF-9676-ADBE31EB195F}" type="presOf" srcId="{62FE25DF-4B65-49DC-AD96-251135B1D024}" destId="{F4C7F68D-41DC-468E-B187-CB913C6769F2}" srcOrd="1" destOrd="0" presId="urn:microsoft.com/office/officeart/2005/8/layout/cycle2"/>
    <dgm:cxn modelId="{96B416FB-75F4-478E-8C13-B59F42BC0A7B}" srcId="{50A4870B-36E3-4D5F-AC64-A374C82F3881}" destId="{7614F534-C54F-4B5B-A48F-1204D554A9F0}" srcOrd="4" destOrd="0" parTransId="{F41F96FE-AE2C-483F-85F7-2DEA1E33196E}" sibTransId="{153BFA0D-38F0-44F9-A56E-1430F44F1FA6}"/>
    <dgm:cxn modelId="{9FDBD419-1FAC-4998-8888-910797B685BA}" type="presParOf" srcId="{F929B901-615F-4F41-AD37-C9F6A698B094}" destId="{D4F74F05-4FDD-453C-9EA4-B1B22F72D91C}" srcOrd="0" destOrd="0" presId="urn:microsoft.com/office/officeart/2005/8/layout/cycle2"/>
    <dgm:cxn modelId="{10FFFF29-5B17-4459-B0BC-721C2A0F19CB}" type="presParOf" srcId="{F929B901-615F-4F41-AD37-C9F6A698B094}" destId="{24AC92CD-4E7D-4C23-AE0A-67F07E6F9EA0}" srcOrd="1" destOrd="0" presId="urn:microsoft.com/office/officeart/2005/8/layout/cycle2"/>
    <dgm:cxn modelId="{8C4F70E2-3881-4A3C-95FB-74404DBAFC4B}" type="presParOf" srcId="{24AC92CD-4E7D-4C23-AE0A-67F07E6F9EA0}" destId="{6C097B26-F68F-4F4F-ABBE-3CD4A1EB89B2}" srcOrd="0" destOrd="0" presId="urn:microsoft.com/office/officeart/2005/8/layout/cycle2"/>
    <dgm:cxn modelId="{40282564-2DEA-4652-A49F-6BA02791459C}" type="presParOf" srcId="{F929B901-615F-4F41-AD37-C9F6A698B094}" destId="{2D9A6113-78C4-4A1E-B584-886E2815718D}" srcOrd="2" destOrd="0" presId="urn:microsoft.com/office/officeart/2005/8/layout/cycle2"/>
    <dgm:cxn modelId="{9B246191-9F01-42EF-A7C5-AC065C81664F}" type="presParOf" srcId="{F929B901-615F-4F41-AD37-C9F6A698B094}" destId="{1F9BE643-879E-417A-A10F-3CB4FB0BD8BB}" srcOrd="3" destOrd="0" presId="urn:microsoft.com/office/officeart/2005/8/layout/cycle2"/>
    <dgm:cxn modelId="{1FD37A8A-B980-49FB-A3DB-626CCDD19969}" type="presParOf" srcId="{1F9BE643-879E-417A-A10F-3CB4FB0BD8BB}" destId="{112452A0-5324-4A80-9DCF-149478813797}" srcOrd="0" destOrd="0" presId="urn:microsoft.com/office/officeart/2005/8/layout/cycle2"/>
    <dgm:cxn modelId="{0E8546DC-9607-45E9-A77E-60ED9BD28B4D}" type="presParOf" srcId="{F929B901-615F-4F41-AD37-C9F6A698B094}" destId="{11FB1533-9CE3-4B07-92BD-8FA3806BCF68}" srcOrd="4" destOrd="0" presId="urn:microsoft.com/office/officeart/2005/8/layout/cycle2"/>
    <dgm:cxn modelId="{94E13C77-F0E4-4A54-9A0E-9CC5281A6AFA}" type="presParOf" srcId="{F929B901-615F-4F41-AD37-C9F6A698B094}" destId="{1745DB52-6913-4A42-9B90-919D09BC0C52}" srcOrd="5" destOrd="0" presId="urn:microsoft.com/office/officeart/2005/8/layout/cycle2"/>
    <dgm:cxn modelId="{62101DE4-01E8-45F6-9831-45DC68EB9DAE}" type="presParOf" srcId="{1745DB52-6913-4A42-9B90-919D09BC0C52}" destId="{F4C7F68D-41DC-468E-B187-CB913C6769F2}" srcOrd="0" destOrd="0" presId="urn:microsoft.com/office/officeart/2005/8/layout/cycle2"/>
    <dgm:cxn modelId="{13292787-2919-4D47-8B77-F493C2326683}" type="presParOf" srcId="{F929B901-615F-4F41-AD37-C9F6A698B094}" destId="{D2D2630B-A4C6-49DF-B08F-12FF8AE98D32}" srcOrd="6" destOrd="0" presId="urn:microsoft.com/office/officeart/2005/8/layout/cycle2"/>
    <dgm:cxn modelId="{25C086C2-D73C-44A4-AF9C-389FA37AFB51}" type="presParOf" srcId="{F929B901-615F-4F41-AD37-C9F6A698B094}" destId="{A62F8B77-EE46-495F-9C2D-D018D8D23AC4}" srcOrd="7" destOrd="0" presId="urn:microsoft.com/office/officeart/2005/8/layout/cycle2"/>
    <dgm:cxn modelId="{BFCD8F2A-A34A-4B45-9977-7248A2555FAF}" type="presParOf" srcId="{A62F8B77-EE46-495F-9C2D-D018D8D23AC4}" destId="{020ABE92-C569-4912-95DE-2CF1F3243747}" srcOrd="0" destOrd="0" presId="urn:microsoft.com/office/officeart/2005/8/layout/cycle2"/>
    <dgm:cxn modelId="{7B246FC7-CCDA-4EEF-9B27-C5BFD15F81C6}" type="presParOf" srcId="{F929B901-615F-4F41-AD37-C9F6A698B094}" destId="{3B32ACCB-F57E-4822-9520-055B679A28A8}" srcOrd="8" destOrd="0" presId="urn:microsoft.com/office/officeart/2005/8/layout/cycle2"/>
    <dgm:cxn modelId="{C49ED12E-02C4-45C2-846D-2451B088DB9F}" type="presParOf" srcId="{F929B901-615F-4F41-AD37-C9F6A698B094}" destId="{6509C914-8E3F-46E3-88B0-90388631E723}" srcOrd="9" destOrd="0" presId="urn:microsoft.com/office/officeart/2005/8/layout/cycle2"/>
    <dgm:cxn modelId="{CDFB0820-8520-4C4F-9DFA-CC54C34639BB}" type="presParOf" srcId="{6509C914-8E3F-46E3-88B0-90388631E723}" destId="{9D57AF80-EA37-42E2-A64D-06E155B9E07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74F05-4FDD-453C-9EA4-B1B22F72D91C}">
      <dsp:nvSpPr>
        <dsp:cNvPr id="0" name=""/>
        <dsp:cNvSpPr/>
      </dsp:nvSpPr>
      <dsp:spPr>
        <a:xfrm>
          <a:off x="2243746" y="1498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/>
            <a:t> </a:t>
          </a:r>
        </a:p>
      </dsp:txBody>
      <dsp:txXfrm>
        <a:off x="2416602" y="174354"/>
        <a:ext cx="834624" cy="834624"/>
      </dsp:txXfrm>
    </dsp:sp>
    <dsp:sp modelId="{24AC92CD-4E7D-4C23-AE0A-67F07E6F9EA0}">
      <dsp:nvSpPr>
        <dsp:cNvPr id="0" name=""/>
        <dsp:cNvSpPr/>
      </dsp:nvSpPr>
      <dsp:spPr>
        <a:xfrm rot="2167772">
          <a:off x="3385954" y="910527"/>
          <a:ext cx="315211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>
        <a:off x="3395047" y="962322"/>
        <a:ext cx="220648" cy="239017"/>
      </dsp:txXfrm>
    </dsp:sp>
    <dsp:sp modelId="{2D9A6113-78C4-4A1E-B584-886E2815718D}">
      <dsp:nvSpPr>
        <dsp:cNvPr id="0" name=""/>
        <dsp:cNvSpPr/>
      </dsp:nvSpPr>
      <dsp:spPr>
        <a:xfrm>
          <a:off x="3677449" y="1048104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/>
            <a:t> </a:t>
          </a:r>
        </a:p>
      </dsp:txBody>
      <dsp:txXfrm>
        <a:off x="3850305" y="1220960"/>
        <a:ext cx="834624" cy="834624"/>
      </dsp:txXfrm>
    </dsp:sp>
    <dsp:sp modelId="{1F9BE643-879E-417A-A10F-3CB4FB0BD8BB}">
      <dsp:nvSpPr>
        <dsp:cNvPr id="0" name=""/>
        <dsp:cNvSpPr/>
      </dsp:nvSpPr>
      <dsp:spPr>
        <a:xfrm rot="6482991">
          <a:off x="3840951" y="2270943"/>
          <a:ext cx="311159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 rot="10800000">
        <a:off x="3902087" y="2306239"/>
        <a:ext cx="217811" cy="239017"/>
      </dsp:txXfrm>
    </dsp:sp>
    <dsp:sp modelId="{11FB1533-9CE3-4B07-92BD-8FA3806BCF68}">
      <dsp:nvSpPr>
        <dsp:cNvPr id="0" name=""/>
        <dsp:cNvSpPr/>
      </dsp:nvSpPr>
      <dsp:spPr>
        <a:xfrm>
          <a:off x="3129820" y="2728555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sp:txBody>
      <dsp:txXfrm>
        <a:off x="3302676" y="2901411"/>
        <a:ext cx="834624" cy="834624"/>
      </dsp:txXfrm>
    </dsp:sp>
    <dsp:sp modelId="{1745DB52-6913-4A42-9B90-919D09BC0C52}">
      <dsp:nvSpPr>
        <dsp:cNvPr id="0" name=""/>
        <dsp:cNvSpPr/>
      </dsp:nvSpPr>
      <dsp:spPr>
        <a:xfrm rot="10800000">
          <a:off x="2685961" y="3119541"/>
          <a:ext cx="313660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 rot="10800000">
        <a:off x="2780059" y="3199214"/>
        <a:ext cx="219562" cy="239017"/>
      </dsp:txXfrm>
    </dsp:sp>
    <dsp:sp modelId="{D2D2630B-A4C6-49DF-B08F-12FF8AE98D32}">
      <dsp:nvSpPr>
        <dsp:cNvPr id="0" name=""/>
        <dsp:cNvSpPr/>
      </dsp:nvSpPr>
      <dsp:spPr>
        <a:xfrm>
          <a:off x="1357671" y="2728555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sp:txBody>
      <dsp:txXfrm>
        <a:off x="1530527" y="2901411"/>
        <a:ext cx="834624" cy="834624"/>
      </dsp:txXfrm>
    </dsp:sp>
    <dsp:sp modelId="{A62F8B77-EE46-495F-9C2D-D018D8D23AC4}">
      <dsp:nvSpPr>
        <dsp:cNvPr id="0" name=""/>
        <dsp:cNvSpPr/>
      </dsp:nvSpPr>
      <dsp:spPr>
        <a:xfrm rot="15120000">
          <a:off x="1519940" y="2285277"/>
          <a:ext cx="313660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 rot="10800000">
        <a:off x="1581528" y="2409696"/>
        <a:ext cx="219562" cy="239017"/>
      </dsp:txXfrm>
    </dsp:sp>
    <dsp:sp modelId="{3B32ACCB-F57E-4822-9520-055B679A28A8}">
      <dsp:nvSpPr>
        <dsp:cNvPr id="0" name=""/>
        <dsp:cNvSpPr/>
      </dsp:nvSpPr>
      <dsp:spPr>
        <a:xfrm>
          <a:off x="810047" y="1043141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sp:txBody>
      <dsp:txXfrm>
        <a:off x="982903" y="1215997"/>
        <a:ext cx="834624" cy="834624"/>
      </dsp:txXfrm>
    </dsp:sp>
    <dsp:sp modelId="{6509C914-8E3F-46E3-88B0-90388631E723}">
      <dsp:nvSpPr>
        <dsp:cNvPr id="0" name=""/>
        <dsp:cNvSpPr/>
      </dsp:nvSpPr>
      <dsp:spPr>
        <a:xfrm rot="19440000">
          <a:off x="1953052" y="918524"/>
          <a:ext cx="313660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>
        <a:off x="1962038" y="1025852"/>
        <a:ext cx="219562" cy="239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5FFFFF6-EB93-4713-6605-4A0A8CB513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153D23-3549-B2B8-94E4-5FA6ABFD09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320C-DCDE-4A04-ACFA-51BF1F11B036}" type="datetimeFigureOut">
              <a:rPr lang="es-PE" smtClean="0"/>
              <a:t>20/10/2022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95BA3-3A19-DB15-AEE9-0204717536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22A725-E228-E161-68C7-D4BAFDD867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BDF32-BD6D-4756-9226-C53A7C35F00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054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66DFE-ACC4-4031-8B66-43879EE1298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E10D2-0A60-46E1-81B2-228205852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01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10D2-0A60-46E1-81B2-228205852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0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5671-43B7-4F27-B466-AC8E7E177E96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93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D432-1FFC-4AE6-AEC3-20C155A48C78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74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D27D-5B6C-4954-B7B0-985699EA3744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539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9AE3-A04F-49D4-9F71-760519103649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812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6CE88-509B-4EE8-8731-199E072A57D7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6531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2C5D-1940-4641-AF12-AF4F109AF4A2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88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AA66-51FB-4036-B490-1425FED1E932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074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9307-96AF-482D-ABA5-C4C883E08B37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074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4102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9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C417-712C-4087-8590-D3E798BAA6D0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08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E10B-77E8-42F9-A540-2EB039B75025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27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44F5-C4F5-4540-9976-52ECE624E8A0}" type="datetime1">
              <a:rPr lang="en-IN" smtClean="0"/>
              <a:t>20-10-2022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55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FED7-65F6-4464-8357-F8D7FB7CC836}" type="datetime1">
              <a:rPr lang="en-IN" smtClean="0"/>
              <a:t>20-10-2022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81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286A-A711-4D93-8402-1B27A6A617DC}" type="datetime1">
              <a:rPr lang="en-IN" smtClean="0"/>
              <a:t>20-10-2022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78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26D2-D4A5-459D-9646-B37C4B2A4D8B}" type="datetime1">
              <a:rPr lang="en-IN" smtClean="0"/>
              <a:t>20-10-2022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33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34A5-381A-4078-BFEE-BBBCFBDABFEC}" type="datetime1">
              <a:rPr lang="en-IN" smtClean="0"/>
              <a:t>20-10-2022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52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AF12-28B9-4B21-BFE5-BF601FF76230}" type="datetime1">
              <a:rPr lang="en-IN" smtClean="0"/>
              <a:t>20-10-2022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53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0ED85-C635-44E2-8C28-17D70560A111}" type="datetime1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58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12" Type="http://schemas.openxmlformats.org/officeDocument/2006/relationships/hyperlink" Target="https://svgsilh.com/009688/image/311681.html" TargetMode="External"/><Relationship Id="rId17" Type="http://schemas.openxmlformats.org/officeDocument/2006/relationships/image" Target="../media/image52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hyperlink" Target="https://pngimg.com/download/18916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image" Target="../media/image45.svg"/><Relationship Id="rId1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hyperlink" Target="https://pngimg.com/download/18916" TargetMode="External"/><Relationship Id="rId7" Type="http://schemas.openxmlformats.org/officeDocument/2006/relationships/image" Target="../media/image43.svg"/><Relationship Id="rId12" Type="http://schemas.openxmlformats.org/officeDocument/2006/relationships/hyperlink" Target="https://svgsilh.com/009688/image/311681.html" TargetMode="External"/><Relationship Id="rId17" Type="http://schemas.openxmlformats.org/officeDocument/2006/relationships/image" Target="../media/image52.png"/><Relationship Id="rId2" Type="http://schemas.openxmlformats.org/officeDocument/2006/relationships/image" Target="../media/image34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5.jpe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3.svg"/><Relationship Id="rId12" Type="http://schemas.openxmlformats.org/officeDocument/2006/relationships/hyperlink" Target="https://svgsilh.com/009688/image/311681.html" TargetMode="External"/><Relationship Id="rId17" Type="http://schemas.openxmlformats.org/officeDocument/2006/relationships/image" Target="../media/image52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hyperlink" Target="https://pngimg.com/download/18916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5.jpeg"/><Relationship Id="rId4" Type="http://schemas.openxmlformats.org/officeDocument/2006/relationships/image" Target="../media/image34.png"/><Relationship Id="rId9" Type="http://schemas.openxmlformats.org/officeDocument/2006/relationships/image" Target="../media/image45.svg"/><Relationship Id="rId1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" Type="http://schemas.openxmlformats.org/officeDocument/2006/relationships/image" Target="../media/image60.svg"/><Relationship Id="rId21" Type="http://schemas.openxmlformats.org/officeDocument/2006/relationships/image" Target="../media/image78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19" Type="http://schemas.openxmlformats.org/officeDocument/2006/relationships/image" Target="../media/image76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o7hcui39w6ovKFwvJJCyqkVgVYjIR2r6/edit?usp=sharing&amp;ouid=106599580585035269352&amp;rtpof=true&amp;sd=true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hyperlink" Target="https://pngimg.com/download/18916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0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en Background Design&quot; Images – Browse 117 Stock Photos, Vectors, and  Video | Adobe Stock">
            <a:extLst>
              <a:ext uri="{FF2B5EF4-FFF2-40B4-BE49-F238E27FC236}">
                <a16:creationId xmlns:a16="http://schemas.microsoft.com/office/drawing/2014/main" id="{B6430451-EA59-7F73-D49E-85EBB5D51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t="5472" r="5376" b="7186"/>
          <a:stretch/>
        </p:blipFill>
        <p:spPr bwMode="auto">
          <a:xfrm>
            <a:off x="15303" y="0"/>
            <a:ext cx="12176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BA9A3CA-1A2F-2366-CE6A-76E82822D8F9}"/>
              </a:ext>
            </a:extLst>
          </p:cNvPr>
          <p:cNvSpPr/>
          <p:nvPr/>
        </p:nvSpPr>
        <p:spPr>
          <a:xfrm>
            <a:off x="4869712" y="3040912"/>
            <a:ext cx="2884967" cy="1056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7998152-542F-2168-D075-AC749A924E88}"/>
              </a:ext>
            </a:extLst>
          </p:cNvPr>
          <p:cNvSpPr/>
          <p:nvPr/>
        </p:nvSpPr>
        <p:spPr>
          <a:xfrm>
            <a:off x="-212482" y="5399314"/>
            <a:ext cx="8507396" cy="869355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396581A-C91B-B729-C393-ACC94B91E93A}"/>
              </a:ext>
            </a:extLst>
          </p:cNvPr>
          <p:cNvSpPr>
            <a:spLocks noGrp="1"/>
          </p:cNvSpPr>
          <p:nvPr/>
        </p:nvSpPr>
        <p:spPr>
          <a:xfrm>
            <a:off x="255147" y="383213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PE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</a:t>
            </a:r>
            <a:br>
              <a:rPr lang="es-PE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Saikeerthana</a:t>
            </a:r>
            <a:r>
              <a:rPr lang="es-PE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Bobba</a:t>
            </a:r>
            <a:r>
              <a:rPr lang="es-PE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PE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Surya</a:t>
            </a:r>
            <a:r>
              <a:rPr lang="es-PE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Jayakumar</a:t>
            </a:r>
            <a:r>
              <a:rPr lang="es-PE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Melany Vargas Salas,  </a:t>
            </a:r>
            <a:r>
              <a:rPr lang="es-PE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Vishnu</a:t>
            </a:r>
            <a:r>
              <a:rPr lang="es-PE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Kariyattu</a:t>
            </a:r>
            <a:r>
              <a:rPr lang="es-PE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Abraham Guerrero</a:t>
            </a:r>
            <a:endParaRPr lang="es-PE" sz="4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Best College For Entrepreneurship | Babson College">
            <a:extLst>
              <a:ext uri="{FF2B5EF4-FFF2-40B4-BE49-F238E27FC236}">
                <a16:creationId xmlns:a16="http://schemas.microsoft.com/office/drawing/2014/main" id="{9A2E496B-B4BD-83C5-92E6-3C0DA1EA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303" y="54678"/>
            <a:ext cx="904688" cy="4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8D3957-F58C-21D4-C234-29B896A1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631" y="479318"/>
            <a:ext cx="740729" cy="32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96E2B12-1A81-731D-7942-5567BEE8E965}"/>
              </a:ext>
            </a:extLst>
          </p:cNvPr>
          <p:cNvCxnSpPr>
            <a:cxnSpLocks/>
          </p:cNvCxnSpPr>
          <p:nvPr/>
        </p:nvCxnSpPr>
        <p:spPr>
          <a:xfrm flipH="1">
            <a:off x="11251868" y="232921"/>
            <a:ext cx="190711" cy="492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:a16="http://schemas.microsoft.com/office/drawing/2014/main" id="{0121B3C4-6252-4CAE-7B95-D59FBF28B4E5}"/>
              </a:ext>
            </a:extLst>
          </p:cNvPr>
          <p:cNvSpPr txBox="1"/>
          <p:nvPr/>
        </p:nvSpPr>
        <p:spPr>
          <a:xfrm>
            <a:off x="2002431" y="3793925"/>
            <a:ext cx="818713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i="1" dirty="0">
                <a:cs typeface="Arial" pitchFamily="34" charset="0"/>
              </a:rPr>
              <a:t>Clean oddly shaped surfaces around your house while protecting yourself from bacteria and cleaning chemicals.</a:t>
            </a:r>
            <a:endParaRPr lang="ko-KR" altLang="en-US" i="1" dirty="0">
              <a:cs typeface="Arial" pitchFamily="34" charset="0"/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1B13DD57-87CB-0340-5B2C-0BF59C4FF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824" y="1532471"/>
            <a:ext cx="3862351" cy="191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3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907143" y="193066"/>
            <a:ext cx="10559144" cy="523220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2800" b="1" dirty="0" err="1">
                <a:solidFill>
                  <a:schemeClr val="bg1"/>
                </a:solidFill>
                <a:cs typeface="Arial" pitchFamily="34" charset="0"/>
              </a:rPr>
              <a:t>Value</a:t>
            </a:r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2800" b="1" dirty="0" err="1">
                <a:solidFill>
                  <a:schemeClr val="bg1"/>
                </a:solidFill>
                <a:cs typeface="Arial" pitchFamily="34" charset="0"/>
              </a:rPr>
              <a:t>delivery</a:t>
            </a:r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s-PE" altLang="ko-KR" sz="2800" b="1" dirty="0" err="1">
                <a:solidFill>
                  <a:schemeClr val="bg1"/>
                </a:solidFill>
                <a:cs typeface="Arial" pitchFamily="34" charset="0"/>
              </a:rPr>
              <a:t>Value</a:t>
            </a:r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2800" b="1" dirty="0" err="1">
                <a:solidFill>
                  <a:schemeClr val="bg1"/>
                </a:solidFill>
                <a:cs typeface="Arial" pitchFamily="34" charset="0"/>
              </a:rPr>
              <a:t>create</a:t>
            </a:r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ko-KR" altLang="en-IN" sz="2800" b="1" dirty="0">
                <a:solidFill>
                  <a:schemeClr val="bg1"/>
                </a:solidFill>
                <a:cs typeface="Arial" pitchFamily="34" charset="0"/>
              </a:rPr>
              <a:t>＆</a:t>
            </a:r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2800" b="1" dirty="0" err="1">
                <a:solidFill>
                  <a:schemeClr val="bg1"/>
                </a:solidFill>
                <a:cs typeface="Arial" pitchFamily="34" charset="0"/>
              </a:rPr>
              <a:t>Value</a:t>
            </a:r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 capture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A6FF3D65-1640-9F22-7DAC-B25D2EA08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525" y="1079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13" name="Marcador de número de diapositiva 30">
            <a:extLst>
              <a:ext uri="{FF2B5EF4-FFF2-40B4-BE49-F238E27FC236}">
                <a16:creationId xmlns:a16="http://schemas.microsoft.com/office/drawing/2014/main" id="{8FCC0A2C-8F3D-5F32-3D5A-BF3FA56E2A7E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7F130E45-D598-D9E0-CBF5-2954CF029B10}"/>
              </a:ext>
            </a:extLst>
          </p:cNvPr>
          <p:cNvSpPr/>
          <p:nvPr/>
        </p:nvSpPr>
        <p:spPr>
          <a:xfrm>
            <a:off x="4377311" y="3969982"/>
            <a:ext cx="4120432" cy="2357339"/>
          </a:xfrm>
          <a:prstGeom prst="rect">
            <a:avLst/>
          </a:prstGeom>
          <a:solidFill>
            <a:srgbClr val="BAFCF7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29EB0E8C-8E76-7651-A6F3-07B369C01E2A}"/>
              </a:ext>
            </a:extLst>
          </p:cNvPr>
          <p:cNvSpPr/>
          <p:nvPr/>
        </p:nvSpPr>
        <p:spPr>
          <a:xfrm>
            <a:off x="7269320" y="1238550"/>
            <a:ext cx="3707885" cy="21765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EEE10D1-CDC5-94EA-A7D4-44205A96CFE1}"/>
              </a:ext>
            </a:extLst>
          </p:cNvPr>
          <p:cNvSpPr/>
          <p:nvPr/>
        </p:nvSpPr>
        <p:spPr>
          <a:xfrm>
            <a:off x="1404157" y="1260812"/>
            <a:ext cx="4085247" cy="21236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7">
            <a:extLst>
              <a:ext uri="{FF2B5EF4-FFF2-40B4-BE49-F238E27FC236}">
                <a16:creationId xmlns:a16="http://schemas.microsoft.com/office/drawing/2014/main" id="{8D8F81A2-1121-B755-A9C4-AABEF16DFB09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1404157" y="2322615"/>
            <a:ext cx="4085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">
            <a:extLst>
              <a:ext uri="{FF2B5EF4-FFF2-40B4-BE49-F238E27FC236}">
                <a16:creationId xmlns:a16="http://schemas.microsoft.com/office/drawing/2014/main" id="{1F74166E-944C-F020-88F1-387062AE8042}"/>
              </a:ext>
            </a:extLst>
          </p:cNvPr>
          <p:cNvSpPr txBox="1"/>
          <p:nvPr/>
        </p:nvSpPr>
        <p:spPr>
          <a:xfrm flipH="1">
            <a:off x="7281013" y="1426792"/>
            <a:ext cx="353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Cleans oddly shaped surfaces</a:t>
            </a:r>
          </a:p>
          <a:p>
            <a:r>
              <a:rPr lang="en-IN" dirty="0"/>
              <a:t>- Protects from chemicals/bacteria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F0482708-5B7E-CB48-4CF8-ADB4CB4B8A52}"/>
              </a:ext>
            </a:extLst>
          </p:cNvPr>
          <p:cNvSpPr txBox="1"/>
          <p:nvPr/>
        </p:nvSpPr>
        <p:spPr>
          <a:xfrm flipH="1">
            <a:off x="7294616" y="2634025"/>
            <a:ext cx="353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Intuitive and easy to use</a:t>
            </a:r>
          </a:p>
          <a:p>
            <a:r>
              <a:rPr lang="en-IN" dirty="0"/>
              <a:t>- Safety from all health hazards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FD76146A-A83C-8F19-074F-2DF698B9E4D6}"/>
              </a:ext>
            </a:extLst>
          </p:cNvPr>
          <p:cNvSpPr txBox="1"/>
          <p:nvPr/>
        </p:nvSpPr>
        <p:spPr>
          <a:xfrm flipH="1">
            <a:off x="1377525" y="1571734"/>
            <a:ext cx="3873036" cy="66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Availability of Wipe &amp; Velcro tech</a:t>
            </a:r>
          </a:p>
          <a:p>
            <a:r>
              <a:rPr lang="en-IN" dirty="0"/>
              <a:t>- Marketing &amp; Cost </a:t>
            </a:r>
            <a:r>
              <a:rPr lang="en-IN" dirty="0" err="1"/>
              <a:t>Mgmt</a:t>
            </a:r>
            <a:r>
              <a:rPr lang="en-IN" dirty="0"/>
              <a:t> Expertise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BDE430AB-74AA-66C1-EFBB-AFEDA14DC7A0}"/>
              </a:ext>
            </a:extLst>
          </p:cNvPr>
          <p:cNvSpPr txBox="1"/>
          <p:nvPr/>
        </p:nvSpPr>
        <p:spPr>
          <a:xfrm flipH="1">
            <a:off x="1466352" y="2600822"/>
            <a:ext cx="3978256" cy="66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Logistics &amp; Procurement from P&amp;G</a:t>
            </a:r>
          </a:p>
          <a:p>
            <a:r>
              <a:rPr lang="en-IN" dirty="0"/>
              <a:t>- Big box retail channel to be used</a:t>
            </a:r>
          </a:p>
        </p:txBody>
      </p:sp>
      <p:sp>
        <p:nvSpPr>
          <p:cNvPr id="21" name="Arrow: Right 14">
            <a:extLst>
              <a:ext uri="{FF2B5EF4-FFF2-40B4-BE49-F238E27FC236}">
                <a16:creationId xmlns:a16="http://schemas.microsoft.com/office/drawing/2014/main" id="{92468943-1522-5A2B-2D03-24F6A18A1748}"/>
              </a:ext>
            </a:extLst>
          </p:cNvPr>
          <p:cNvSpPr/>
          <p:nvPr/>
        </p:nvSpPr>
        <p:spPr>
          <a:xfrm>
            <a:off x="5696522" y="1416236"/>
            <a:ext cx="1100831" cy="564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15">
            <a:extLst>
              <a:ext uri="{FF2B5EF4-FFF2-40B4-BE49-F238E27FC236}">
                <a16:creationId xmlns:a16="http://schemas.microsoft.com/office/drawing/2014/main" id="{703E090B-FA5E-F72B-A02C-98A27F9D9ECF}"/>
              </a:ext>
            </a:extLst>
          </p:cNvPr>
          <p:cNvSpPr/>
          <p:nvPr/>
        </p:nvSpPr>
        <p:spPr>
          <a:xfrm rot="10800000">
            <a:off x="5653613" y="2136807"/>
            <a:ext cx="1100831" cy="564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Curved Right 16">
            <a:extLst>
              <a:ext uri="{FF2B5EF4-FFF2-40B4-BE49-F238E27FC236}">
                <a16:creationId xmlns:a16="http://schemas.microsoft.com/office/drawing/2014/main" id="{8364829C-8CF2-74B9-01BB-E42E3BE03736}"/>
              </a:ext>
            </a:extLst>
          </p:cNvPr>
          <p:cNvSpPr/>
          <p:nvPr/>
        </p:nvSpPr>
        <p:spPr>
          <a:xfrm rot="20209502">
            <a:off x="2793055" y="3823030"/>
            <a:ext cx="1003176" cy="172768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urved Right 18">
            <a:extLst>
              <a:ext uri="{FF2B5EF4-FFF2-40B4-BE49-F238E27FC236}">
                <a16:creationId xmlns:a16="http://schemas.microsoft.com/office/drawing/2014/main" id="{927D1B97-F147-9D78-EAE5-B5B9BA11FD16}"/>
              </a:ext>
            </a:extLst>
          </p:cNvPr>
          <p:cNvSpPr/>
          <p:nvPr/>
        </p:nvSpPr>
        <p:spPr>
          <a:xfrm rot="1390498" flipH="1">
            <a:off x="9016272" y="3841619"/>
            <a:ext cx="1003176" cy="172768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5" name="Straight Connector 23">
            <a:extLst>
              <a:ext uri="{FF2B5EF4-FFF2-40B4-BE49-F238E27FC236}">
                <a16:creationId xmlns:a16="http://schemas.microsoft.com/office/drawing/2014/main" id="{88B793AB-9EE4-69D9-C531-2AC0ECADF3BA}"/>
              </a:ext>
            </a:extLst>
          </p:cNvPr>
          <p:cNvCxnSpPr>
            <a:cxnSpLocks/>
          </p:cNvCxnSpPr>
          <p:nvPr/>
        </p:nvCxnSpPr>
        <p:spPr>
          <a:xfrm>
            <a:off x="7281013" y="2332151"/>
            <a:ext cx="3707885" cy="5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4FE8B572-6076-A301-0444-17CF87E26164}"/>
              </a:ext>
            </a:extLst>
          </p:cNvPr>
          <p:cNvSpPr txBox="1"/>
          <p:nvPr/>
        </p:nvSpPr>
        <p:spPr>
          <a:xfrm flipH="1">
            <a:off x="4405401" y="4239921"/>
            <a:ext cx="3873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Razor and cartridge model</a:t>
            </a:r>
          </a:p>
          <a:p>
            <a:r>
              <a:rPr lang="en-IN" dirty="0"/>
              <a:t>- Retail Margins at 50% to push sales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FCBAA10B-F111-DD68-3105-7C7BD387C948}"/>
              </a:ext>
            </a:extLst>
          </p:cNvPr>
          <p:cNvSpPr txBox="1"/>
          <p:nvPr/>
        </p:nvSpPr>
        <p:spPr>
          <a:xfrm flipH="1">
            <a:off x="8795002" y="1208730"/>
            <a:ext cx="65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CVP</a:t>
            </a: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2C35F078-E815-97EB-9B04-49999274A7E4}"/>
              </a:ext>
            </a:extLst>
          </p:cNvPr>
          <p:cNvSpPr txBox="1"/>
          <p:nvPr/>
        </p:nvSpPr>
        <p:spPr>
          <a:xfrm flipH="1">
            <a:off x="8082777" y="2337940"/>
            <a:ext cx="257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Market Positioning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F27AA573-BE8B-8E66-89AF-C0B59A4FB0F1}"/>
              </a:ext>
            </a:extLst>
          </p:cNvPr>
          <p:cNvSpPr txBox="1"/>
          <p:nvPr/>
        </p:nvSpPr>
        <p:spPr>
          <a:xfrm flipH="1">
            <a:off x="2668482" y="1260811"/>
            <a:ext cx="152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Capabilities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83F1C36F-821D-F8AD-9DD4-09C1C12DF5B4}"/>
              </a:ext>
            </a:extLst>
          </p:cNvPr>
          <p:cNvSpPr txBox="1"/>
          <p:nvPr/>
        </p:nvSpPr>
        <p:spPr>
          <a:xfrm flipH="1">
            <a:off x="2729491" y="2351389"/>
            <a:ext cx="209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Value chain</a:t>
            </a: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20D78155-1B7E-E80B-3B81-EB05CF099184}"/>
              </a:ext>
            </a:extLst>
          </p:cNvPr>
          <p:cNvSpPr txBox="1"/>
          <p:nvPr/>
        </p:nvSpPr>
        <p:spPr>
          <a:xfrm flipH="1">
            <a:off x="5444608" y="3959597"/>
            <a:ext cx="24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IN" dirty="0"/>
              <a:t>Financial Model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B0852C1E-ED6D-5137-38EE-6819D04298F0}"/>
              </a:ext>
            </a:extLst>
          </p:cNvPr>
          <p:cNvSpPr txBox="1"/>
          <p:nvPr/>
        </p:nvSpPr>
        <p:spPr>
          <a:xfrm flipH="1">
            <a:off x="5285478" y="5148651"/>
            <a:ext cx="247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Financial Footprint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A29325B-CEF6-19DA-3018-8D245C99D95A}"/>
              </a:ext>
            </a:extLst>
          </p:cNvPr>
          <p:cNvSpPr txBox="1"/>
          <p:nvPr/>
        </p:nvSpPr>
        <p:spPr>
          <a:xfrm>
            <a:off x="4369379" y="5454716"/>
            <a:ext cx="4081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 Low investment from P&amp;G expertise</a:t>
            </a:r>
          </a:p>
          <a:p>
            <a:r>
              <a:rPr lang="en-IN" dirty="0"/>
              <a:t>- Massive expansion due to P&amp;G </a:t>
            </a:r>
          </a:p>
          <a:p>
            <a:endParaRPr lang="es-PE" dirty="0"/>
          </a:p>
        </p:txBody>
      </p:sp>
      <p:cxnSp>
        <p:nvCxnSpPr>
          <p:cNvPr id="49" name="Straight Connector 23">
            <a:extLst>
              <a:ext uri="{FF2B5EF4-FFF2-40B4-BE49-F238E27FC236}">
                <a16:creationId xmlns:a16="http://schemas.microsoft.com/office/drawing/2014/main" id="{08D349BF-FCEB-3C85-1602-2C22CF251431}"/>
              </a:ext>
            </a:extLst>
          </p:cNvPr>
          <p:cNvCxnSpPr>
            <a:cxnSpLocks/>
          </p:cNvCxnSpPr>
          <p:nvPr/>
        </p:nvCxnSpPr>
        <p:spPr>
          <a:xfrm>
            <a:off x="4341884" y="5162778"/>
            <a:ext cx="4136770" cy="5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08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D85358AD-BDB1-638B-CBB8-F9E412CDEF99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Market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size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51" name="Chart 9">
            <a:extLst>
              <a:ext uri="{FF2B5EF4-FFF2-40B4-BE49-F238E27FC236}">
                <a16:creationId xmlns:a16="http://schemas.microsoft.com/office/drawing/2014/main" id="{57D21C67-E1D8-695A-8157-45587B87F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975332"/>
              </p:ext>
            </p:extLst>
          </p:nvPr>
        </p:nvGraphicFramePr>
        <p:xfrm>
          <a:off x="6930566" y="1102082"/>
          <a:ext cx="4533303" cy="2601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4" name="Chart 10">
            <a:extLst>
              <a:ext uri="{FF2B5EF4-FFF2-40B4-BE49-F238E27FC236}">
                <a16:creationId xmlns:a16="http://schemas.microsoft.com/office/drawing/2014/main" id="{C646868E-E783-876F-7344-D14E7F0A21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838667"/>
              </p:ext>
            </p:extLst>
          </p:nvPr>
        </p:nvGraphicFramePr>
        <p:xfrm>
          <a:off x="490414" y="1214078"/>
          <a:ext cx="5249079" cy="536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5" name="Picture 16">
            <a:extLst>
              <a:ext uri="{FF2B5EF4-FFF2-40B4-BE49-F238E27FC236}">
                <a16:creationId xmlns:a16="http://schemas.microsoft.com/office/drawing/2014/main" id="{6DF712A3-AF67-1D0B-D918-FBBB320CC7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02" t="5770" b="-1"/>
          <a:stretch/>
        </p:blipFill>
        <p:spPr>
          <a:xfrm>
            <a:off x="907143" y="6261137"/>
            <a:ext cx="849086" cy="452782"/>
          </a:xfrm>
          <a:prstGeom prst="rect">
            <a:avLst/>
          </a:prstGeom>
        </p:spPr>
      </p:pic>
      <p:sp>
        <p:nvSpPr>
          <p:cNvPr id="56" name="Flowchart: Merge 17">
            <a:extLst>
              <a:ext uri="{FF2B5EF4-FFF2-40B4-BE49-F238E27FC236}">
                <a16:creationId xmlns:a16="http://schemas.microsoft.com/office/drawing/2014/main" id="{947CDB3A-5AB8-FDDF-CB14-3AFCB1736FE5}"/>
              </a:ext>
            </a:extLst>
          </p:cNvPr>
          <p:cNvSpPr/>
          <p:nvPr/>
        </p:nvSpPr>
        <p:spPr>
          <a:xfrm rot="5400000" flipV="1">
            <a:off x="5973598" y="3627673"/>
            <a:ext cx="549665" cy="539145"/>
          </a:xfrm>
          <a:prstGeom prst="flowChartMerg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25">
            <a:extLst>
              <a:ext uri="{FF2B5EF4-FFF2-40B4-BE49-F238E27FC236}">
                <a16:creationId xmlns:a16="http://schemas.microsoft.com/office/drawing/2014/main" id="{8F751135-48B8-6C0E-612D-0F20AB7A935A}"/>
              </a:ext>
            </a:extLst>
          </p:cNvPr>
          <p:cNvGrpSpPr/>
          <p:nvPr/>
        </p:nvGrpSpPr>
        <p:grpSpPr>
          <a:xfrm>
            <a:off x="8615310" y="3904833"/>
            <a:ext cx="2135401" cy="2744847"/>
            <a:chOff x="6283541" y="235367"/>
            <a:chExt cx="2163773" cy="2744847"/>
          </a:xfrm>
        </p:grpSpPr>
        <p:sp>
          <p:nvSpPr>
            <p:cNvPr id="58" name="TextBox 26">
              <a:extLst>
                <a:ext uri="{FF2B5EF4-FFF2-40B4-BE49-F238E27FC236}">
                  <a16:creationId xmlns:a16="http://schemas.microsoft.com/office/drawing/2014/main" id="{61FC11DF-2C8A-5C05-B38A-CFE13A09FF58}"/>
                </a:ext>
              </a:extLst>
            </p:cNvPr>
            <p:cNvSpPr txBox="1"/>
            <p:nvPr/>
          </p:nvSpPr>
          <p:spPr>
            <a:xfrm flipH="1">
              <a:off x="6286500" y="235367"/>
              <a:ext cx="216081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b="1" dirty="0"/>
                <a:t>$212 Thousand</a:t>
              </a:r>
              <a:endParaRPr lang="en-US" sz="2400" b="1" dirty="0"/>
            </a:p>
          </p:txBody>
        </p:sp>
        <p:sp>
          <p:nvSpPr>
            <p:cNvPr id="59" name="TextBox 27">
              <a:extLst>
                <a:ext uri="{FF2B5EF4-FFF2-40B4-BE49-F238E27FC236}">
                  <a16:creationId xmlns:a16="http://schemas.microsoft.com/office/drawing/2014/main" id="{73EBF2A1-EA4D-02C9-37AF-BA3B99F030E2}"/>
                </a:ext>
              </a:extLst>
            </p:cNvPr>
            <p:cNvSpPr txBox="1"/>
            <p:nvPr/>
          </p:nvSpPr>
          <p:spPr>
            <a:xfrm flipH="1">
              <a:off x="6286500" y="1133554"/>
              <a:ext cx="216081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pPr algn="r"/>
              <a:r>
                <a:rPr lang="en-IN" dirty="0"/>
                <a:t>$27 Millions</a:t>
              </a:r>
              <a:endParaRPr lang="en-US" dirty="0"/>
            </a:p>
          </p:txBody>
        </p:sp>
        <p:sp>
          <p:nvSpPr>
            <p:cNvPr id="60" name="TextBox 28">
              <a:extLst>
                <a:ext uri="{FF2B5EF4-FFF2-40B4-BE49-F238E27FC236}">
                  <a16:creationId xmlns:a16="http://schemas.microsoft.com/office/drawing/2014/main" id="{9B105E60-CDA7-2A42-5D0E-3BCA344E60AA}"/>
                </a:ext>
              </a:extLst>
            </p:cNvPr>
            <p:cNvSpPr txBox="1"/>
            <p:nvPr/>
          </p:nvSpPr>
          <p:spPr>
            <a:xfrm flipH="1">
              <a:off x="6283541" y="2056884"/>
              <a:ext cx="216081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pPr algn="r"/>
              <a:r>
                <a:rPr lang="en-IN" dirty="0"/>
                <a:t>$54 Millions</a:t>
              </a:r>
              <a:endParaRPr lang="en-US" dirty="0"/>
            </a:p>
          </p:txBody>
        </p:sp>
        <p:sp>
          <p:nvSpPr>
            <p:cNvPr id="61" name="TextBox 29">
              <a:extLst>
                <a:ext uri="{FF2B5EF4-FFF2-40B4-BE49-F238E27FC236}">
                  <a16:creationId xmlns:a16="http://schemas.microsoft.com/office/drawing/2014/main" id="{EDEF0B5E-32BC-2298-2230-D93BBBD2489D}"/>
                </a:ext>
              </a:extLst>
            </p:cNvPr>
            <p:cNvSpPr txBox="1"/>
            <p:nvPr/>
          </p:nvSpPr>
          <p:spPr>
            <a:xfrm flipH="1">
              <a:off x="6286500" y="667932"/>
              <a:ext cx="2160814" cy="46166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b="1" dirty="0"/>
                <a:t>2021</a:t>
              </a:r>
              <a:endParaRPr lang="en-US" sz="2400" b="1" dirty="0"/>
            </a:p>
          </p:txBody>
        </p:sp>
        <p:sp>
          <p:nvSpPr>
            <p:cNvPr id="62" name="TextBox 30">
              <a:extLst>
                <a:ext uri="{FF2B5EF4-FFF2-40B4-BE49-F238E27FC236}">
                  <a16:creationId xmlns:a16="http://schemas.microsoft.com/office/drawing/2014/main" id="{7A4CC06F-47A0-AE05-5637-6F707AFA19F2}"/>
                </a:ext>
              </a:extLst>
            </p:cNvPr>
            <p:cNvSpPr txBox="1"/>
            <p:nvPr/>
          </p:nvSpPr>
          <p:spPr>
            <a:xfrm flipH="1">
              <a:off x="6283541" y="1595219"/>
              <a:ext cx="2160814" cy="46166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b="1" dirty="0"/>
                <a:t>2022</a:t>
              </a:r>
              <a:endParaRPr lang="en-US" sz="2400" b="1" dirty="0"/>
            </a:p>
          </p:txBody>
        </p:sp>
        <p:sp>
          <p:nvSpPr>
            <p:cNvPr id="63" name="TextBox 31">
              <a:extLst>
                <a:ext uri="{FF2B5EF4-FFF2-40B4-BE49-F238E27FC236}">
                  <a16:creationId xmlns:a16="http://schemas.microsoft.com/office/drawing/2014/main" id="{F169A4E2-0731-1F9D-9856-46DB283902E1}"/>
                </a:ext>
              </a:extLst>
            </p:cNvPr>
            <p:cNvSpPr txBox="1"/>
            <p:nvPr/>
          </p:nvSpPr>
          <p:spPr>
            <a:xfrm flipH="1">
              <a:off x="6283541" y="2518549"/>
              <a:ext cx="2160814" cy="46166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b="1" dirty="0"/>
                <a:t>2023</a:t>
              </a:r>
              <a:endParaRPr lang="en-US" sz="2400" b="1" dirty="0"/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7FA9D60-8B1A-471A-0D95-05B4D6EA9016}"/>
              </a:ext>
            </a:extLst>
          </p:cNvPr>
          <p:cNvSpPr txBox="1"/>
          <p:nvPr/>
        </p:nvSpPr>
        <p:spPr>
          <a:xfrm>
            <a:off x="1756229" y="6326380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 err="1"/>
              <a:t>Predicted</a:t>
            </a:r>
            <a:r>
              <a:rPr lang="es-PE" sz="1600" b="1" dirty="0"/>
              <a:t> </a:t>
            </a:r>
            <a:r>
              <a:rPr lang="es-PE" sz="1600" b="1" dirty="0" err="1"/>
              <a:t>growth</a:t>
            </a:r>
            <a:r>
              <a:rPr lang="es-PE" sz="1600" b="1" dirty="0"/>
              <a:t> </a:t>
            </a:r>
            <a:r>
              <a:rPr lang="es-PE" sz="1600" b="1" dirty="0" err="1"/>
              <a:t>rate</a:t>
            </a:r>
            <a:r>
              <a:rPr lang="es-PE" sz="1600" b="1" dirty="0"/>
              <a:t> </a:t>
            </a:r>
            <a:r>
              <a:rPr lang="es-PE" sz="1600" b="1" dirty="0" err="1"/>
              <a:t>from</a:t>
            </a:r>
            <a:r>
              <a:rPr lang="es-PE" sz="1600" b="1" dirty="0"/>
              <a:t> 2021 </a:t>
            </a:r>
            <a:r>
              <a:rPr lang="es-PE" sz="1600" b="1" dirty="0" err="1"/>
              <a:t>to</a:t>
            </a:r>
            <a:r>
              <a:rPr lang="es-PE" sz="1600" b="1" dirty="0"/>
              <a:t> 2028</a:t>
            </a:r>
          </a:p>
        </p:txBody>
      </p:sp>
      <p:sp>
        <p:nvSpPr>
          <p:cNvPr id="70" name="Marcador de número de diapositiva 30">
            <a:extLst>
              <a:ext uri="{FF2B5EF4-FFF2-40B4-BE49-F238E27FC236}">
                <a16:creationId xmlns:a16="http://schemas.microsoft.com/office/drawing/2014/main" id="{E3CF6375-4B9E-E6CB-BB36-F66366567FE3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07269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D85358AD-BDB1-638B-CBB8-F9E412CDEF99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Financial </a:t>
            </a:r>
            <a:r>
              <a:rPr lang="ko-KR" altLang="en-IN" sz="4000" b="1" dirty="0">
                <a:solidFill>
                  <a:schemeClr val="bg1"/>
                </a:solidFill>
                <a:cs typeface="Arial" pitchFamily="34" charset="0"/>
              </a:rPr>
              <a:t>＆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Integrated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Sustainability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model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Marcador de número de diapositiva 30">
            <a:extLst>
              <a:ext uri="{FF2B5EF4-FFF2-40B4-BE49-F238E27FC236}">
                <a16:creationId xmlns:a16="http://schemas.microsoft.com/office/drawing/2014/main" id="{E3CF6375-4B9E-E6CB-BB36-F66366567FE3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" name="Marcador de número de diapositiva 30">
            <a:extLst>
              <a:ext uri="{FF2B5EF4-FFF2-40B4-BE49-F238E27FC236}">
                <a16:creationId xmlns:a16="http://schemas.microsoft.com/office/drawing/2014/main" id="{9AE765D6-193D-6917-7711-8099AF24775D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D9C5ACAE-D9FE-A71A-927E-4ED2233239B0}"/>
              </a:ext>
            </a:extLst>
          </p:cNvPr>
          <p:cNvSpPr/>
          <p:nvPr/>
        </p:nvSpPr>
        <p:spPr>
          <a:xfrm>
            <a:off x="663604" y="3841984"/>
            <a:ext cx="3172408" cy="1268963"/>
          </a:xfrm>
          <a:prstGeom prst="ellipse">
            <a:avLst/>
          </a:prstGeom>
          <a:solidFill>
            <a:srgbClr val="2B780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Retail Price - $10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96251DBB-AB14-0A6F-E611-CE0CA288B365}"/>
              </a:ext>
            </a:extLst>
          </p:cNvPr>
          <p:cNvSpPr/>
          <p:nvPr/>
        </p:nvSpPr>
        <p:spPr>
          <a:xfrm>
            <a:off x="4089534" y="3841984"/>
            <a:ext cx="3172408" cy="1268963"/>
          </a:xfrm>
          <a:prstGeom prst="ellipse">
            <a:avLst/>
          </a:prstGeom>
          <a:solidFill>
            <a:srgbClr val="2B780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Wholesale Price - $5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2A587F34-624B-4E50-64A0-A31378176FE4}"/>
              </a:ext>
            </a:extLst>
          </p:cNvPr>
          <p:cNvSpPr/>
          <p:nvPr/>
        </p:nvSpPr>
        <p:spPr>
          <a:xfrm>
            <a:off x="656801" y="5254509"/>
            <a:ext cx="3172408" cy="1268963"/>
          </a:xfrm>
          <a:prstGeom prst="ellipse">
            <a:avLst/>
          </a:prstGeom>
          <a:solidFill>
            <a:srgbClr val="2B780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Break-even point –87,000 units	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8E6F24-48BC-8F48-EEBB-A70B297A6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86059"/>
              </p:ext>
            </p:extLst>
          </p:nvPr>
        </p:nvGraphicFramePr>
        <p:xfrm>
          <a:off x="315568" y="1088577"/>
          <a:ext cx="7277100" cy="23404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96999438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460063945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320390364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253743217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8792336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4647812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4869464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794310285"/>
                    </a:ext>
                  </a:extLst>
                </a:gridCol>
              </a:tblGrid>
              <a:tr h="102042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Income statement</a:t>
                      </a:r>
                    </a:p>
                    <a:p>
                      <a:pPr algn="ctr" rtl="0" fontAlgn="b"/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Net sales</a:t>
                      </a:r>
                    </a:p>
                    <a:p>
                      <a:pPr algn="ctr" rtl="0" fontAlgn="b"/>
                      <a:r>
                        <a:rPr lang="en-I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(Millions)</a:t>
                      </a:r>
                    </a:p>
                    <a:p>
                      <a:pPr algn="ctr" rtl="0" fontAlgn="b"/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COGS</a:t>
                      </a:r>
                    </a:p>
                    <a:p>
                      <a:pPr algn="ctr" rtl="0" fontAlgn="b"/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Gross Margin</a:t>
                      </a:r>
                    </a:p>
                    <a:p>
                      <a:pPr algn="ctr" rtl="0" fontAlgn="b"/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R&amp;D</a:t>
                      </a:r>
                    </a:p>
                    <a:p>
                      <a:pPr algn="ctr" rtl="0" fontAlgn="b"/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Adv</a:t>
                      </a:r>
                    </a:p>
                    <a:p>
                      <a:pPr algn="ctr" rtl="0" fontAlgn="b"/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Other SG&amp;A</a:t>
                      </a:r>
                    </a:p>
                    <a:p>
                      <a:pPr algn="ctr" rtl="0" fontAlgn="b"/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Operating Margin</a:t>
                      </a:r>
                    </a:p>
                    <a:p>
                      <a:pPr algn="ctr" rtl="0" fontAlgn="b"/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05274"/>
                  </a:ext>
                </a:extLst>
              </a:tr>
              <a:tr h="43999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Year-1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1.34 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41%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59%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1454%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1329130"/>
                  </a:ext>
                </a:extLst>
              </a:tr>
              <a:tr h="43999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Year-2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171 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41%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59%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6.3%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36%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1.6% 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7318259"/>
                  </a:ext>
                </a:extLst>
              </a:tr>
              <a:tr h="43999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Year-3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342 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 41%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59%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2.5%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29.7% 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0680070"/>
                  </a:ext>
                </a:extLst>
              </a:tr>
            </a:tbl>
          </a:graphicData>
        </a:graphic>
      </p:graphicFrame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720EE1EF-AF98-1528-8445-046C8245A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517452"/>
              </p:ext>
            </p:extLst>
          </p:nvPr>
        </p:nvGraphicFramePr>
        <p:xfrm>
          <a:off x="7736065" y="1088576"/>
          <a:ext cx="4195575" cy="23404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1012">
                  <a:extLst>
                    <a:ext uri="{9D8B030D-6E8A-4147-A177-3AD203B41FA5}">
                      <a16:colId xmlns:a16="http://schemas.microsoft.com/office/drawing/2014/main" val="3740535516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1315171589"/>
                    </a:ext>
                  </a:extLst>
                </a:gridCol>
                <a:gridCol w="848278">
                  <a:extLst>
                    <a:ext uri="{9D8B030D-6E8A-4147-A177-3AD203B41FA5}">
                      <a16:colId xmlns:a16="http://schemas.microsoft.com/office/drawing/2014/main" val="1058738433"/>
                    </a:ext>
                  </a:extLst>
                </a:gridCol>
              </a:tblGrid>
              <a:tr h="10305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  <a:p>
                      <a:pPr algn="ctr" fontAlgn="b"/>
                      <a:endParaRPr lang="en-IN" sz="18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Benchmark</a:t>
                      </a:r>
                    </a:p>
                    <a:p>
                      <a:pPr algn="ctr" fontAlgn="b"/>
                      <a:endParaRPr lang="en-IN" sz="18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</a:p>
                    <a:p>
                      <a:pPr algn="ctr" fontAlgn="b"/>
                      <a:endParaRPr lang="en-IN" sz="18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solidFill>
                      <a:srgbClr val="2B78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870586"/>
                  </a:ext>
                </a:extLst>
              </a:tr>
              <a:tr h="5210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Organic Sales growth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Y2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1522492"/>
                  </a:ext>
                </a:extLst>
              </a:tr>
              <a:tr h="2677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Core EPS growth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Y2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59070617"/>
                  </a:ext>
                </a:extLst>
              </a:tr>
              <a:tr h="5210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Adjusted FCF Productivity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93%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Y2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31020838"/>
                  </a:ext>
                </a:extLst>
              </a:tr>
            </a:tbl>
          </a:graphicData>
        </a:graphic>
      </p:graphicFrame>
      <p:sp>
        <p:nvSpPr>
          <p:cNvPr id="11" name="Oval 16">
            <a:extLst>
              <a:ext uri="{FF2B5EF4-FFF2-40B4-BE49-F238E27FC236}">
                <a16:creationId xmlns:a16="http://schemas.microsoft.com/office/drawing/2014/main" id="{87BEEC95-B3FE-BF16-8F80-B03C12162786}"/>
              </a:ext>
            </a:extLst>
          </p:cNvPr>
          <p:cNvSpPr/>
          <p:nvPr/>
        </p:nvSpPr>
        <p:spPr>
          <a:xfrm>
            <a:off x="6588579" y="5395971"/>
            <a:ext cx="2365584" cy="1268963"/>
          </a:xfrm>
          <a:prstGeom prst="ellipse">
            <a:avLst/>
          </a:prstGeom>
          <a:solidFill>
            <a:srgbClr val="2B780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75%-Working capital needs	</a:t>
            </a:r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B313BFF5-32F2-0820-54B7-C12177494161}"/>
              </a:ext>
            </a:extLst>
          </p:cNvPr>
          <p:cNvSpPr/>
          <p:nvPr/>
        </p:nvSpPr>
        <p:spPr>
          <a:xfrm>
            <a:off x="9675131" y="5352395"/>
            <a:ext cx="2152419" cy="1268963"/>
          </a:xfrm>
          <a:prstGeom prst="ellipse">
            <a:avLst/>
          </a:prstGeom>
          <a:solidFill>
            <a:srgbClr val="2B780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25%-Fixed assets	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37186640-AEBE-BD5D-9A5D-CD43FEF5C1CD}"/>
              </a:ext>
            </a:extLst>
          </p:cNvPr>
          <p:cNvSpPr/>
          <p:nvPr/>
        </p:nvSpPr>
        <p:spPr>
          <a:xfrm rot="1777390">
            <a:off x="7874937" y="4889622"/>
            <a:ext cx="513836" cy="5459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588190E-1E7E-CC15-5390-69B3EB334196}"/>
              </a:ext>
            </a:extLst>
          </p:cNvPr>
          <p:cNvSpPr/>
          <p:nvPr/>
        </p:nvSpPr>
        <p:spPr>
          <a:xfrm rot="19380726">
            <a:off x="10141896" y="4837428"/>
            <a:ext cx="513836" cy="5459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5D00E771-3B0F-61AE-87D9-7CD5393F10DB}"/>
              </a:ext>
            </a:extLst>
          </p:cNvPr>
          <p:cNvSpPr/>
          <p:nvPr/>
        </p:nvSpPr>
        <p:spPr>
          <a:xfrm>
            <a:off x="7631484" y="3841983"/>
            <a:ext cx="3172408" cy="1268963"/>
          </a:xfrm>
          <a:prstGeom prst="ellipse">
            <a:avLst/>
          </a:prstGeom>
          <a:solidFill>
            <a:srgbClr val="2B780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Initial Investment - $28M</a:t>
            </a:r>
          </a:p>
        </p:txBody>
      </p:sp>
    </p:spTree>
    <p:extLst>
      <p:ext uri="{BB962C8B-B14F-4D97-AF65-F5344CB8AC3E}">
        <p14:creationId xmlns:p14="http://schemas.microsoft.com/office/powerpoint/2010/main" val="235924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58DDE3B-9575-EE93-58C5-67B20FCF14C4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8" name="Imagen 7" descr="Una captura de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7E91480C-2A6E-9CCF-3F20-1812AB49E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36" y="8965"/>
            <a:ext cx="10450286" cy="6849035"/>
          </a:xfrm>
          <a:prstGeom prst="rect">
            <a:avLst/>
          </a:prstGeom>
        </p:spPr>
      </p:pic>
      <p:pic>
        <p:nvPicPr>
          <p:cNvPr id="2" name="Imagen 1" descr="Una captura de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907A7DC3-B1CB-1F18-529F-F650C0163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85"/>
          <a:stretch/>
        </p:blipFill>
        <p:spPr>
          <a:xfrm>
            <a:off x="-61472" y="8965"/>
            <a:ext cx="1006608" cy="6849035"/>
          </a:xfrm>
          <a:prstGeom prst="rect">
            <a:avLst/>
          </a:prstGeom>
        </p:spPr>
      </p:pic>
      <p:pic>
        <p:nvPicPr>
          <p:cNvPr id="6" name="Imagen 5" descr="Una captura de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E5DF2124-6D0F-5DC0-DBF2-3880AFE0C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85"/>
          <a:stretch/>
        </p:blipFill>
        <p:spPr>
          <a:xfrm>
            <a:off x="11193068" y="8965"/>
            <a:ext cx="1006608" cy="6849035"/>
          </a:xfrm>
          <a:prstGeom prst="rect">
            <a:avLst/>
          </a:prstGeom>
        </p:spPr>
      </p:pic>
      <p:pic>
        <p:nvPicPr>
          <p:cNvPr id="10" name="Imagen 9" descr="Imagen que contiene guantes, ropa&#10;&#10;Descripción generada automáticamente">
            <a:extLst>
              <a:ext uri="{FF2B5EF4-FFF2-40B4-BE49-F238E27FC236}">
                <a16:creationId xmlns:a16="http://schemas.microsoft.com/office/drawing/2014/main" id="{E77C78BB-E225-F3EA-6E1F-55690250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762" y="1717061"/>
            <a:ext cx="2109670" cy="2812893"/>
          </a:xfrm>
          <a:prstGeom prst="rect">
            <a:avLst/>
          </a:prstGeom>
        </p:spPr>
      </p:pic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173095B-F6B8-DEBD-CCDD-876833ED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319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58DDE3B-9575-EE93-58C5-67B20FCF14C4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TextBox 75">
            <a:extLst>
              <a:ext uri="{FF2B5EF4-FFF2-40B4-BE49-F238E27FC236}">
                <a16:creationId xmlns:a16="http://schemas.microsoft.com/office/drawing/2014/main" id="{EDAB3996-3BB9-492F-31D9-30F251375D3B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 err="1">
                <a:solidFill>
                  <a:schemeClr val="bg1"/>
                </a:solidFill>
                <a:cs typeface="Arial" pitchFamily="34" charset="0"/>
              </a:rPr>
              <a:t>Apendix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" name="Tabla 5">
            <a:extLst>
              <a:ext uri="{FF2B5EF4-FFF2-40B4-BE49-F238E27FC236}">
                <a16:creationId xmlns:a16="http://schemas.microsoft.com/office/drawing/2014/main" id="{87F979CE-3EC5-5F02-CCB7-8004A3E04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065406"/>
              </p:ext>
            </p:extLst>
          </p:nvPr>
        </p:nvGraphicFramePr>
        <p:xfrm>
          <a:off x="2442652" y="1467393"/>
          <a:ext cx="719867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9616">
                  <a:extLst>
                    <a:ext uri="{9D8B030D-6E8A-4147-A177-3AD203B41FA5}">
                      <a16:colId xmlns:a16="http://schemas.microsoft.com/office/drawing/2014/main" val="1139671449"/>
                    </a:ext>
                  </a:extLst>
                </a:gridCol>
                <a:gridCol w="1919054">
                  <a:extLst>
                    <a:ext uri="{9D8B030D-6E8A-4147-A177-3AD203B41FA5}">
                      <a16:colId xmlns:a16="http://schemas.microsoft.com/office/drawing/2014/main" val="2171767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E" dirty="0" err="1">
                          <a:solidFill>
                            <a:schemeClr val="tx1"/>
                          </a:solidFill>
                        </a:rPr>
                        <a:t>Apendix</a:t>
                      </a:r>
                      <a:r>
                        <a:rPr lang="es-P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err="1">
                          <a:solidFill>
                            <a:schemeClr val="tx1"/>
                          </a:solidFill>
                        </a:rPr>
                        <a:t>Slide</a:t>
                      </a:r>
                      <a:endParaRPr lang="es-P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84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/>
                        <a:t>Human </a:t>
                      </a:r>
                      <a:r>
                        <a:rPr lang="es-PE" dirty="0" err="1"/>
                        <a:t>resource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acquisition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Strategy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s-PE" sz="1400" dirty="0"/>
                        <a:t>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96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 err="1"/>
                        <a:t>Team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self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Assesment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/>
                        <a:t>Page 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/>
                        <a:t>3 Personas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15, 16 and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8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 err="1"/>
                        <a:t>Initial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Feedback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of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the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product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722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 err="1"/>
                        <a:t>Customer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Journey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Map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028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PE" dirty="0"/>
                        <a:t>Price </a:t>
                      </a:r>
                      <a:r>
                        <a:rPr lang="es-PE" dirty="0" err="1"/>
                        <a:t>willingness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to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pay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531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dirty="0" err="1"/>
                        <a:t>Potential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areas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of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growth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21 and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33218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r>
                        <a:rPr lang="es-PE" dirty="0"/>
                        <a:t>Target </a:t>
                      </a:r>
                      <a:r>
                        <a:rPr lang="es-PE" dirty="0" err="1"/>
                        <a:t>customer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frequency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231777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s-PE" dirty="0" err="1"/>
                        <a:t>Customer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cleaning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frequency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860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PE" dirty="0"/>
                        <a:t>Business </a:t>
                      </a:r>
                      <a:r>
                        <a:rPr lang="es-PE" dirty="0" err="1"/>
                        <a:t>Model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Canvas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3159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PE" dirty="0" err="1"/>
                        <a:t>Bibliography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39511"/>
                  </a:ext>
                </a:extLst>
              </a:tr>
            </a:tbl>
          </a:graphicData>
        </a:graphic>
      </p:graphicFrame>
      <p:sp>
        <p:nvSpPr>
          <p:cNvPr id="9" name="Marcador de número de diapositiva 30">
            <a:extLst>
              <a:ext uri="{FF2B5EF4-FFF2-40B4-BE49-F238E27FC236}">
                <a16:creationId xmlns:a16="http://schemas.microsoft.com/office/drawing/2014/main" id="{D84208D7-8CB9-B6C9-18A8-AA41A31566DC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42819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821784" y="-108416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9072922" y="-81288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2079831" y="36003"/>
            <a:ext cx="9198527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Human resource acquisition Strategy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4165E37-7683-800F-5A7F-D1027A45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868"/>
            <a:ext cx="11701670" cy="5920129"/>
          </a:xfrm>
          <a:prstGeom prst="rect">
            <a:avLst/>
          </a:prstGeom>
        </p:spPr>
      </p:pic>
      <p:sp>
        <p:nvSpPr>
          <p:cNvPr id="8" name="Marcador de número de diapositiva 30">
            <a:extLst>
              <a:ext uri="{FF2B5EF4-FFF2-40B4-BE49-F238E27FC236}">
                <a16:creationId xmlns:a16="http://schemas.microsoft.com/office/drawing/2014/main" id="{78BF380C-08C5-778C-446E-897B6E4945F1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9143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58DDE3B-9575-EE93-58C5-67B20FCF14C4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TextBox 75">
            <a:extLst>
              <a:ext uri="{FF2B5EF4-FFF2-40B4-BE49-F238E27FC236}">
                <a16:creationId xmlns:a16="http://schemas.microsoft.com/office/drawing/2014/main" id="{EDAB3996-3BB9-492F-31D9-30F251375D3B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Team self </a:t>
            </a:r>
            <a:r>
              <a:rPr lang="en-IN" altLang="ko-KR" sz="4000" b="1" dirty="0" err="1">
                <a:solidFill>
                  <a:schemeClr val="bg1"/>
                </a:solidFill>
                <a:cs typeface="Arial" pitchFamily="34" charset="0"/>
              </a:rPr>
              <a:t>Assesment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CF8B44-7ACE-7AFD-99D5-6591E0B6A535}"/>
              </a:ext>
            </a:extLst>
          </p:cNvPr>
          <p:cNvSpPr>
            <a:spLocks noGrp="1"/>
          </p:cNvSpPr>
          <p:nvPr/>
        </p:nvSpPr>
        <p:spPr>
          <a:xfrm>
            <a:off x="1190518" y="1270000"/>
            <a:ext cx="9325081" cy="55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We discuss, brainstorm, decide and work together so that we understand the outcome as a whole rather than dividing work into smaller parts.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If we are not satisfied with the end result, we always hold the team accountable rather than the individuals accountable.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We as a team wants to have continuous learning curve and always concentrated on growing better by taking up actions which we are not good at and excelling in it.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We encourage open-ended discussions and active problem solving in meetings rather than winding it up in a hurry.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We have appropriate mix of talent in our group whose insights are shaping up this effective journey and we are excited to take this forward to module-2.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IN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Marcador de número de diapositiva 30">
            <a:extLst>
              <a:ext uri="{FF2B5EF4-FFF2-40B4-BE49-F238E27FC236}">
                <a16:creationId xmlns:a16="http://schemas.microsoft.com/office/drawing/2014/main" id="{C674A705-10E4-8A0C-4707-FA5DF3420C03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6619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ángulo 87">
            <a:extLst>
              <a:ext uri="{FF2B5EF4-FFF2-40B4-BE49-F238E27FC236}">
                <a16:creationId xmlns:a16="http://schemas.microsoft.com/office/drawing/2014/main" id="{0A0ABF7A-B95A-7B95-4C12-403BA76B45E0}"/>
              </a:ext>
            </a:extLst>
          </p:cNvPr>
          <p:cNvSpPr/>
          <p:nvPr/>
        </p:nvSpPr>
        <p:spPr>
          <a:xfrm>
            <a:off x="144108" y="1071582"/>
            <a:ext cx="1947343" cy="45417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2D8BB1-F0EA-1075-6804-38B699BF170D}"/>
              </a:ext>
            </a:extLst>
          </p:cNvPr>
          <p:cNvSpPr txBox="1"/>
          <p:nvPr/>
        </p:nvSpPr>
        <p:spPr>
          <a:xfrm>
            <a:off x="-1144124" y="1011083"/>
            <a:ext cx="4638739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800" b="1" dirty="0">
                <a:solidFill>
                  <a:srgbClr val="002060"/>
                </a:solidFill>
                <a:cs typeface="Arial" pitchFamily="34" charset="0"/>
              </a:rPr>
              <a:t>Persona 1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4" name="Rectángulo: esquinas redondeadas 55">
            <a:extLst>
              <a:ext uri="{FF2B5EF4-FFF2-40B4-BE49-F238E27FC236}">
                <a16:creationId xmlns:a16="http://schemas.microsoft.com/office/drawing/2014/main" id="{CCDDBB74-4CA7-EEEE-FEDF-F687130A2259}"/>
              </a:ext>
            </a:extLst>
          </p:cNvPr>
          <p:cNvSpPr/>
          <p:nvPr/>
        </p:nvSpPr>
        <p:spPr>
          <a:xfrm>
            <a:off x="3749489" y="3719307"/>
            <a:ext cx="2223893" cy="2804624"/>
          </a:xfrm>
          <a:prstGeom prst="roundRect">
            <a:avLst>
              <a:gd name="adj" fmla="val 105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3E32305-4485-B4C9-EEB5-EC3925599E4F}"/>
              </a:ext>
            </a:extLst>
          </p:cNvPr>
          <p:cNvSpPr/>
          <p:nvPr/>
        </p:nvSpPr>
        <p:spPr>
          <a:xfrm>
            <a:off x="7128786" y="1656516"/>
            <a:ext cx="5007056" cy="2004991"/>
          </a:xfrm>
          <a:prstGeom prst="roundRect">
            <a:avLst>
              <a:gd name="adj" fmla="val 119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Gráfico 6" descr="Gesto de doble toque con relleno sólido">
            <a:extLst>
              <a:ext uri="{FF2B5EF4-FFF2-40B4-BE49-F238E27FC236}">
                <a16:creationId xmlns:a16="http://schemas.microsoft.com/office/drawing/2014/main" id="{E6D8C4BA-C999-2E91-8C85-DE6DAB71F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1991" y="1757897"/>
            <a:ext cx="313918" cy="313918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164CD54-FB94-1452-E30D-9112A4EF8540}"/>
              </a:ext>
            </a:extLst>
          </p:cNvPr>
          <p:cNvSpPr/>
          <p:nvPr/>
        </p:nvSpPr>
        <p:spPr>
          <a:xfrm>
            <a:off x="103456" y="1661465"/>
            <a:ext cx="3614530" cy="4130078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9" name="Group 47">
            <a:extLst>
              <a:ext uri="{FF2B5EF4-FFF2-40B4-BE49-F238E27FC236}">
                <a16:creationId xmlns:a16="http://schemas.microsoft.com/office/drawing/2014/main" id="{6E888F09-2D15-BA14-E49C-C6FFAA2B8F7C}"/>
              </a:ext>
            </a:extLst>
          </p:cNvPr>
          <p:cNvGrpSpPr/>
          <p:nvPr/>
        </p:nvGrpSpPr>
        <p:grpSpPr>
          <a:xfrm>
            <a:off x="206465" y="1717385"/>
            <a:ext cx="3590625" cy="1751693"/>
            <a:chOff x="781475" y="2574735"/>
            <a:chExt cx="2081822" cy="1313770"/>
          </a:xfrm>
        </p:grpSpPr>
        <p:sp>
          <p:nvSpPr>
            <p:cNvPr id="10" name="TextBox 48">
              <a:extLst>
                <a:ext uri="{FF2B5EF4-FFF2-40B4-BE49-F238E27FC236}">
                  <a16:creationId xmlns:a16="http://schemas.microsoft.com/office/drawing/2014/main" id="{8E6FF332-2B02-C42E-E3D7-617798D893DE}"/>
                </a:ext>
              </a:extLst>
            </p:cNvPr>
            <p:cNvSpPr txBox="1"/>
            <p:nvPr/>
          </p:nvSpPr>
          <p:spPr>
            <a:xfrm>
              <a:off x="803641" y="3646132"/>
              <a:ext cx="2059656" cy="24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5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16" name="TextBox 49">
              <a:extLst>
                <a:ext uri="{FF2B5EF4-FFF2-40B4-BE49-F238E27FC236}">
                  <a16:creationId xmlns:a16="http://schemas.microsoft.com/office/drawing/2014/main" id="{21429756-C105-DBC3-97C2-CA6E4843A42A}"/>
                </a:ext>
              </a:extLst>
            </p:cNvPr>
            <p:cNvSpPr txBox="1"/>
            <p:nvPr/>
          </p:nvSpPr>
          <p:spPr>
            <a:xfrm>
              <a:off x="781475" y="2574735"/>
              <a:ext cx="207773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b="1" dirty="0">
                  <a:solidFill>
                    <a:srgbClr val="002060"/>
                  </a:solidFill>
                  <a:cs typeface="Arial" pitchFamily="34" charset="0"/>
                </a:rPr>
                <a:t>Bio</a:t>
              </a:r>
              <a:endParaRPr lang="ko-KR" altLang="en-US" sz="1867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B85910E-F099-0842-E0B2-0B313C66DD87}"/>
              </a:ext>
            </a:extLst>
          </p:cNvPr>
          <p:cNvSpPr/>
          <p:nvPr/>
        </p:nvSpPr>
        <p:spPr>
          <a:xfrm>
            <a:off x="3757865" y="1661465"/>
            <a:ext cx="1230955" cy="20118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id="{46498FE6-2A61-7837-2044-8B70C9996E76}"/>
              </a:ext>
            </a:extLst>
          </p:cNvPr>
          <p:cNvSpPr txBox="1"/>
          <p:nvPr/>
        </p:nvSpPr>
        <p:spPr>
          <a:xfrm>
            <a:off x="3824387" y="1736156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Quote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712AA8A-6D28-F2D0-7A36-BC1BAC63123F}"/>
              </a:ext>
            </a:extLst>
          </p:cNvPr>
          <p:cNvSpPr/>
          <p:nvPr/>
        </p:nvSpPr>
        <p:spPr>
          <a:xfrm>
            <a:off x="6018255" y="3693217"/>
            <a:ext cx="3294467" cy="2050804"/>
          </a:xfrm>
          <a:prstGeom prst="roundRect">
            <a:avLst>
              <a:gd name="adj" fmla="val 94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B347A29-9503-6E17-01D1-A4F04E36D0ED}"/>
              </a:ext>
            </a:extLst>
          </p:cNvPr>
          <p:cNvSpPr/>
          <p:nvPr/>
        </p:nvSpPr>
        <p:spPr>
          <a:xfrm>
            <a:off x="9332236" y="3698247"/>
            <a:ext cx="2781085" cy="2045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TextBox 49">
            <a:extLst>
              <a:ext uri="{FF2B5EF4-FFF2-40B4-BE49-F238E27FC236}">
                <a16:creationId xmlns:a16="http://schemas.microsoft.com/office/drawing/2014/main" id="{7CC324C3-3CC5-DEB3-3946-E93FABCF0D25}"/>
              </a:ext>
            </a:extLst>
          </p:cNvPr>
          <p:cNvSpPr txBox="1"/>
          <p:nvPr/>
        </p:nvSpPr>
        <p:spPr>
          <a:xfrm>
            <a:off x="3839030" y="3796274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Behaviors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2" name="TextBox 49">
            <a:extLst>
              <a:ext uri="{FF2B5EF4-FFF2-40B4-BE49-F238E27FC236}">
                <a16:creationId xmlns:a16="http://schemas.microsoft.com/office/drawing/2014/main" id="{7B68288B-0DE2-4272-AF5F-90F58B43964B}"/>
              </a:ext>
            </a:extLst>
          </p:cNvPr>
          <p:cNvSpPr txBox="1"/>
          <p:nvPr/>
        </p:nvSpPr>
        <p:spPr>
          <a:xfrm>
            <a:off x="6099790" y="3821165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Cleaning use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3" name="TextBox 49">
            <a:extLst>
              <a:ext uri="{FF2B5EF4-FFF2-40B4-BE49-F238E27FC236}">
                <a16:creationId xmlns:a16="http://schemas.microsoft.com/office/drawing/2014/main" id="{A2466301-235D-8DB9-1F0D-1C0D55F55709}"/>
              </a:ext>
            </a:extLst>
          </p:cNvPr>
          <p:cNvSpPr txBox="1"/>
          <p:nvPr/>
        </p:nvSpPr>
        <p:spPr>
          <a:xfrm>
            <a:off x="9441058" y="3749903"/>
            <a:ext cx="234388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Reasons to use and buy this product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F710B5A8-9717-98C3-89B9-7A57E3696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65348" y="2174495"/>
            <a:ext cx="987674" cy="1207973"/>
          </a:xfrm>
          <a:prstGeom prst="rect">
            <a:avLst/>
          </a:prstGeom>
        </p:spPr>
      </p:pic>
      <p:sp>
        <p:nvSpPr>
          <p:cNvPr id="25" name="TextBox 60">
            <a:extLst>
              <a:ext uri="{FF2B5EF4-FFF2-40B4-BE49-F238E27FC236}">
                <a16:creationId xmlns:a16="http://schemas.microsoft.com/office/drawing/2014/main" id="{F3C8418A-15D4-BEEF-FB04-1C4E7A294363}"/>
              </a:ext>
            </a:extLst>
          </p:cNvPr>
          <p:cNvSpPr txBox="1"/>
          <p:nvPr/>
        </p:nvSpPr>
        <p:spPr>
          <a:xfrm>
            <a:off x="191340" y="2492583"/>
            <a:ext cx="7376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“Stay at home” Mom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6" name="Gráfico 25" descr="Usuario con relleno sólido">
            <a:extLst>
              <a:ext uri="{FF2B5EF4-FFF2-40B4-BE49-F238E27FC236}">
                <a16:creationId xmlns:a16="http://schemas.microsoft.com/office/drawing/2014/main" id="{43013DA7-2933-8FD1-C2D9-C26BDE6329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5728" y="1725028"/>
            <a:ext cx="300171" cy="300171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F2A46E-B741-7C59-D779-A00F4DA75C3C}"/>
              </a:ext>
            </a:extLst>
          </p:cNvPr>
          <p:cNvSpPr/>
          <p:nvPr/>
        </p:nvSpPr>
        <p:spPr>
          <a:xfrm>
            <a:off x="5028416" y="1660219"/>
            <a:ext cx="2020532" cy="2004991"/>
          </a:xfrm>
          <a:prstGeom prst="roundRect">
            <a:avLst>
              <a:gd name="adj" fmla="val 99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3A7CFBFB-050F-80DB-CA5A-6AEEC9F740EC}"/>
              </a:ext>
            </a:extLst>
          </p:cNvPr>
          <p:cNvSpPr txBox="1"/>
          <p:nvPr/>
        </p:nvSpPr>
        <p:spPr>
          <a:xfrm>
            <a:off x="5207489" y="1725028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Goals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9" name="TextBox 49">
            <a:extLst>
              <a:ext uri="{FF2B5EF4-FFF2-40B4-BE49-F238E27FC236}">
                <a16:creationId xmlns:a16="http://schemas.microsoft.com/office/drawing/2014/main" id="{5BD43AC5-5A3D-4BC1-1569-8B6AAD96E766}"/>
              </a:ext>
            </a:extLst>
          </p:cNvPr>
          <p:cNvSpPr txBox="1"/>
          <p:nvPr/>
        </p:nvSpPr>
        <p:spPr>
          <a:xfrm>
            <a:off x="7229234" y="1725028"/>
            <a:ext cx="224741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Pain points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0" name="TextBox 49">
            <a:extLst>
              <a:ext uri="{FF2B5EF4-FFF2-40B4-BE49-F238E27FC236}">
                <a16:creationId xmlns:a16="http://schemas.microsoft.com/office/drawing/2014/main" id="{8BD9E2B7-170F-1FF7-55D6-B5E693B7313D}"/>
              </a:ext>
            </a:extLst>
          </p:cNvPr>
          <p:cNvSpPr txBox="1"/>
          <p:nvPr/>
        </p:nvSpPr>
        <p:spPr>
          <a:xfrm>
            <a:off x="178282" y="3612885"/>
            <a:ext cx="35835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Personality and Interests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3" name="Gráfico 32" descr="Cubo y fregona con relleno sólido">
            <a:extLst>
              <a:ext uri="{FF2B5EF4-FFF2-40B4-BE49-F238E27FC236}">
                <a16:creationId xmlns:a16="http://schemas.microsoft.com/office/drawing/2014/main" id="{ECE46219-FCB9-1585-4783-24444F5640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3720" y="3796274"/>
            <a:ext cx="336957" cy="33695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B5C19442-DC94-EA00-37F0-AF77975A66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576849" y="3830691"/>
            <a:ext cx="278773" cy="323700"/>
          </a:xfrm>
          <a:prstGeom prst="rect">
            <a:avLst/>
          </a:prstGeom>
        </p:spPr>
      </p:pic>
      <p:pic>
        <p:nvPicPr>
          <p:cNvPr id="35" name="Gráfico 34" descr="Mano levantada con relleno sólido">
            <a:extLst>
              <a:ext uri="{FF2B5EF4-FFF2-40B4-BE49-F238E27FC236}">
                <a16:creationId xmlns:a16="http://schemas.microsoft.com/office/drawing/2014/main" id="{A5E348CD-F063-C151-966D-8D75BF2A46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32582" y="3838735"/>
            <a:ext cx="307611" cy="307611"/>
          </a:xfrm>
          <a:prstGeom prst="rect">
            <a:avLst/>
          </a:prstGeom>
        </p:spPr>
      </p:pic>
      <p:pic>
        <p:nvPicPr>
          <p:cNvPr id="36" name="Gráfico 35" descr="Burbuja de chat con relleno sólido">
            <a:extLst>
              <a:ext uri="{FF2B5EF4-FFF2-40B4-BE49-F238E27FC236}">
                <a16:creationId xmlns:a16="http://schemas.microsoft.com/office/drawing/2014/main" id="{14349728-F806-C524-4737-ECEBE03D5B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60770" y="1790468"/>
            <a:ext cx="272763" cy="272763"/>
          </a:xfrm>
          <a:prstGeom prst="rect">
            <a:avLst/>
          </a:prstGeom>
        </p:spPr>
      </p:pic>
      <p:pic>
        <p:nvPicPr>
          <p:cNvPr id="37" name="Gráfico 36" descr="Puño cerrado con relleno sólido">
            <a:extLst>
              <a:ext uri="{FF2B5EF4-FFF2-40B4-BE49-F238E27FC236}">
                <a16:creationId xmlns:a16="http://schemas.microsoft.com/office/drawing/2014/main" id="{B4BF2985-297A-7920-E761-05BF2FD1E0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94368" y="1723006"/>
            <a:ext cx="374035" cy="374035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9FD81F6A-56BE-81F5-1C00-C9B8A889A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963169" y="2178445"/>
            <a:ext cx="987674" cy="1207973"/>
          </a:xfrm>
          <a:prstGeom prst="rect">
            <a:avLst/>
          </a:prstGeom>
        </p:spPr>
      </p:pic>
      <p:sp>
        <p:nvSpPr>
          <p:cNvPr id="40" name="TextBox 60">
            <a:extLst>
              <a:ext uri="{FF2B5EF4-FFF2-40B4-BE49-F238E27FC236}">
                <a16:creationId xmlns:a16="http://schemas.microsoft.com/office/drawing/2014/main" id="{7409005D-40B8-D0D9-8006-8D836C24F359}"/>
              </a:ext>
            </a:extLst>
          </p:cNvPr>
          <p:cNvSpPr txBox="1"/>
          <p:nvPr/>
        </p:nvSpPr>
        <p:spPr>
          <a:xfrm>
            <a:off x="1094363" y="2533035"/>
            <a:ext cx="76299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39</a:t>
            </a:r>
          </a:p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years old</a:t>
            </a:r>
          </a:p>
          <a:p>
            <a:pPr algn="ctr"/>
            <a:endParaRPr lang="en-US" altLang="ko-KR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1" name="Imagen 40" descr="Icono&#10;&#10;Descripción generada automáticamente">
            <a:extLst>
              <a:ext uri="{FF2B5EF4-FFF2-40B4-BE49-F238E27FC236}">
                <a16:creationId xmlns:a16="http://schemas.microsoft.com/office/drawing/2014/main" id="{5A305895-B0E7-09EA-20CE-B10127970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1850426" y="2187795"/>
            <a:ext cx="987674" cy="1207973"/>
          </a:xfrm>
          <a:prstGeom prst="rect">
            <a:avLst/>
          </a:prstGeom>
        </p:spPr>
      </p:pic>
      <p:sp>
        <p:nvSpPr>
          <p:cNvPr id="42" name="TextBox 60">
            <a:extLst>
              <a:ext uri="{FF2B5EF4-FFF2-40B4-BE49-F238E27FC236}">
                <a16:creationId xmlns:a16="http://schemas.microsoft.com/office/drawing/2014/main" id="{78D2F6F1-8FF9-A76B-D327-DE685B11E679}"/>
              </a:ext>
            </a:extLst>
          </p:cNvPr>
          <p:cNvSpPr txBox="1"/>
          <p:nvPr/>
        </p:nvSpPr>
        <p:spPr>
          <a:xfrm>
            <a:off x="2003776" y="2476958"/>
            <a:ext cx="6927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Loves her family</a:t>
            </a:r>
          </a:p>
        </p:txBody>
      </p:sp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8E8EC660-FC36-8BA2-43FB-71C7B23C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2742663" y="2193781"/>
            <a:ext cx="987674" cy="1207973"/>
          </a:xfrm>
          <a:prstGeom prst="rect">
            <a:avLst/>
          </a:prstGeom>
        </p:spPr>
      </p:pic>
      <p:sp>
        <p:nvSpPr>
          <p:cNvPr id="44" name="TextBox 60">
            <a:extLst>
              <a:ext uri="{FF2B5EF4-FFF2-40B4-BE49-F238E27FC236}">
                <a16:creationId xmlns:a16="http://schemas.microsoft.com/office/drawing/2014/main" id="{BF9DF64D-30B5-E69D-0A03-947619977A53}"/>
              </a:ext>
            </a:extLst>
          </p:cNvPr>
          <p:cNvSpPr txBox="1"/>
          <p:nvPr/>
        </p:nvSpPr>
        <p:spPr>
          <a:xfrm>
            <a:off x="2878114" y="2508013"/>
            <a:ext cx="6927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Loves a clean house</a:t>
            </a:r>
          </a:p>
        </p:txBody>
      </p:sp>
      <p:pic>
        <p:nvPicPr>
          <p:cNvPr id="45" name="Imagen 44" descr="Icono&#10;&#10;Descripción generada automáticamente">
            <a:extLst>
              <a:ext uri="{FF2B5EF4-FFF2-40B4-BE49-F238E27FC236}">
                <a16:creationId xmlns:a16="http://schemas.microsoft.com/office/drawing/2014/main" id="{0D249162-6A4A-07BA-463E-17BB5FB08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499005" y="4114672"/>
            <a:ext cx="987674" cy="1207973"/>
          </a:xfrm>
          <a:prstGeom prst="rect">
            <a:avLst/>
          </a:prstGeom>
        </p:spPr>
      </p:pic>
      <p:sp>
        <p:nvSpPr>
          <p:cNvPr id="46" name="TextBox 60">
            <a:extLst>
              <a:ext uri="{FF2B5EF4-FFF2-40B4-BE49-F238E27FC236}">
                <a16:creationId xmlns:a16="http://schemas.microsoft.com/office/drawing/2014/main" id="{0F82D05A-C5F8-46D5-AFC7-261DAB815EA7}"/>
              </a:ext>
            </a:extLst>
          </p:cNvPr>
          <p:cNvSpPr txBox="1"/>
          <p:nvPr/>
        </p:nvSpPr>
        <p:spPr>
          <a:xfrm>
            <a:off x="629311" y="4343568"/>
            <a:ext cx="737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Life stage:</a:t>
            </a:r>
          </a:p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Raising </a:t>
            </a:r>
          </a:p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children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7" name="Imagen 46" descr="Icono&#10;&#10;Descripción generada automáticamente">
            <a:extLst>
              <a:ext uri="{FF2B5EF4-FFF2-40B4-BE49-F238E27FC236}">
                <a16:creationId xmlns:a16="http://schemas.microsoft.com/office/drawing/2014/main" id="{BC3BAB84-6BF4-9A76-6DD0-A1783CF7F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1388391" y="4114672"/>
            <a:ext cx="987674" cy="1207973"/>
          </a:xfrm>
          <a:prstGeom prst="rect">
            <a:avLst/>
          </a:prstGeom>
        </p:spPr>
      </p:pic>
      <p:sp>
        <p:nvSpPr>
          <p:cNvPr id="48" name="TextBox 60">
            <a:extLst>
              <a:ext uri="{FF2B5EF4-FFF2-40B4-BE49-F238E27FC236}">
                <a16:creationId xmlns:a16="http://schemas.microsoft.com/office/drawing/2014/main" id="{A6B98EC3-F97F-B8B0-3276-02EEEF1F4275}"/>
              </a:ext>
            </a:extLst>
          </p:cNvPr>
          <p:cNvSpPr txBox="1"/>
          <p:nvPr/>
        </p:nvSpPr>
        <p:spPr>
          <a:xfrm>
            <a:off x="1499478" y="4354684"/>
            <a:ext cx="811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Focused on children’s education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9" name="Imagen 48" descr="Icono&#10;&#10;Descripción generada automáticamente">
            <a:extLst>
              <a:ext uri="{FF2B5EF4-FFF2-40B4-BE49-F238E27FC236}">
                <a16:creationId xmlns:a16="http://schemas.microsoft.com/office/drawing/2014/main" id="{B260DA00-56A4-8C2C-29B4-244A69C3F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2279725" y="4114671"/>
            <a:ext cx="987674" cy="1207973"/>
          </a:xfrm>
          <a:prstGeom prst="rect">
            <a:avLst/>
          </a:prstGeom>
        </p:spPr>
      </p:pic>
      <p:sp>
        <p:nvSpPr>
          <p:cNvPr id="50" name="TextBox 60">
            <a:extLst>
              <a:ext uri="{FF2B5EF4-FFF2-40B4-BE49-F238E27FC236}">
                <a16:creationId xmlns:a16="http://schemas.microsoft.com/office/drawing/2014/main" id="{25900360-0103-C399-0407-F8B3DAE7B109}"/>
              </a:ext>
            </a:extLst>
          </p:cNvPr>
          <p:cNvSpPr txBox="1"/>
          <p:nvPr/>
        </p:nvSpPr>
        <p:spPr>
          <a:xfrm>
            <a:off x="2384555" y="4349325"/>
            <a:ext cx="814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Promotes life values to children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51" name="Imagen 50" descr="Icono&#10;&#10;Descripción generada automáticamente">
            <a:extLst>
              <a:ext uri="{FF2B5EF4-FFF2-40B4-BE49-F238E27FC236}">
                <a16:creationId xmlns:a16="http://schemas.microsoft.com/office/drawing/2014/main" id="{60E768C1-5EC0-A25E-FA3E-9B723B09E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3767946" y="2109764"/>
            <a:ext cx="1170835" cy="1431988"/>
          </a:xfrm>
          <a:prstGeom prst="rect">
            <a:avLst/>
          </a:prstGeom>
        </p:spPr>
      </p:pic>
      <p:sp>
        <p:nvSpPr>
          <p:cNvPr id="52" name="TextBox 60">
            <a:extLst>
              <a:ext uri="{FF2B5EF4-FFF2-40B4-BE49-F238E27FC236}">
                <a16:creationId xmlns:a16="http://schemas.microsoft.com/office/drawing/2014/main" id="{69DFA2E0-2F70-635F-0A2B-BC6C6C064E7C}"/>
              </a:ext>
            </a:extLst>
          </p:cNvPr>
          <p:cNvSpPr txBox="1"/>
          <p:nvPr/>
        </p:nvSpPr>
        <p:spPr>
          <a:xfrm>
            <a:off x="3841531" y="2422449"/>
            <a:ext cx="1060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“I can’t clean between the cabinets with the Swiffer!”</a:t>
            </a:r>
          </a:p>
        </p:txBody>
      </p:sp>
      <p:pic>
        <p:nvPicPr>
          <p:cNvPr id="53" name="Imagen 52" descr="Icono&#10;&#10;Descripción generada automáticamente">
            <a:extLst>
              <a:ext uri="{FF2B5EF4-FFF2-40B4-BE49-F238E27FC236}">
                <a16:creationId xmlns:a16="http://schemas.microsoft.com/office/drawing/2014/main" id="{000385DD-948E-8430-86D3-D0FFE532D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5111043" y="2157228"/>
            <a:ext cx="987674" cy="1207973"/>
          </a:xfrm>
          <a:prstGeom prst="rect">
            <a:avLst/>
          </a:prstGeom>
        </p:spPr>
      </p:pic>
      <p:sp>
        <p:nvSpPr>
          <p:cNvPr id="54" name="TextBox 60">
            <a:extLst>
              <a:ext uri="{FF2B5EF4-FFF2-40B4-BE49-F238E27FC236}">
                <a16:creationId xmlns:a16="http://schemas.microsoft.com/office/drawing/2014/main" id="{FB1DFF48-14DF-7FE9-213B-1B580E10D533}"/>
              </a:ext>
            </a:extLst>
          </p:cNvPr>
          <p:cNvSpPr txBox="1"/>
          <p:nvPr/>
        </p:nvSpPr>
        <p:spPr>
          <a:xfrm>
            <a:off x="5262866" y="2346430"/>
            <a:ext cx="692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Train her children properly</a:t>
            </a:r>
          </a:p>
        </p:txBody>
      </p:sp>
      <p:pic>
        <p:nvPicPr>
          <p:cNvPr id="55" name="Imagen 54" descr="Icono&#10;&#10;Descripción generada automáticamente">
            <a:extLst>
              <a:ext uri="{FF2B5EF4-FFF2-40B4-BE49-F238E27FC236}">
                <a16:creationId xmlns:a16="http://schemas.microsoft.com/office/drawing/2014/main" id="{39AB63D3-486A-A6B7-7F42-9E0143B0D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5999648" y="2158116"/>
            <a:ext cx="987674" cy="1207973"/>
          </a:xfrm>
          <a:prstGeom prst="rect">
            <a:avLst/>
          </a:prstGeom>
        </p:spPr>
      </p:pic>
      <p:sp>
        <p:nvSpPr>
          <p:cNvPr id="56" name="TextBox 60">
            <a:extLst>
              <a:ext uri="{FF2B5EF4-FFF2-40B4-BE49-F238E27FC236}">
                <a16:creationId xmlns:a16="http://schemas.microsoft.com/office/drawing/2014/main" id="{3CC5E4D7-B8F7-A963-7AD3-9186A9865C06}"/>
              </a:ext>
            </a:extLst>
          </p:cNvPr>
          <p:cNvSpPr txBox="1"/>
          <p:nvPr/>
        </p:nvSpPr>
        <p:spPr>
          <a:xfrm>
            <a:off x="6017236" y="2405034"/>
            <a:ext cx="9797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Build unbreakable family bonds</a:t>
            </a:r>
          </a:p>
        </p:txBody>
      </p:sp>
      <p:pic>
        <p:nvPicPr>
          <p:cNvPr id="57" name="Imagen 56" descr="Icono&#10;&#10;Descripción generada automáticamente">
            <a:extLst>
              <a:ext uri="{FF2B5EF4-FFF2-40B4-BE49-F238E27FC236}">
                <a16:creationId xmlns:a16="http://schemas.microsoft.com/office/drawing/2014/main" id="{6926399B-7691-64CB-C766-F333EDFD4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7087365" y="2053656"/>
            <a:ext cx="1320170" cy="1614632"/>
          </a:xfrm>
          <a:prstGeom prst="rect">
            <a:avLst/>
          </a:prstGeom>
        </p:spPr>
      </p:pic>
      <p:sp>
        <p:nvSpPr>
          <p:cNvPr id="58" name="TextBox 60">
            <a:extLst>
              <a:ext uri="{FF2B5EF4-FFF2-40B4-BE49-F238E27FC236}">
                <a16:creationId xmlns:a16="http://schemas.microsoft.com/office/drawing/2014/main" id="{71F8769C-5A78-1AE4-D345-F2BF505B2F80}"/>
              </a:ext>
            </a:extLst>
          </p:cNvPr>
          <p:cNvSpPr txBox="1"/>
          <p:nvPr/>
        </p:nvSpPr>
        <p:spPr>
          <a:xfrm>
            <a:off x="7190365" y="2384951"/>
            <a:ext cx="11945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There is no device that clean all oddly shaped surfaces around the house </a:t>
            </a:r>
          </a:p>
        </p:txBody>
      </p:sp>
      <p:pic>
        <p:nvPicPr>
          <p:cNvPr id="59" name="Imagen 58" descr="Icono&#10;&#10;Descripción generada automáticamente">
            <a:extLst>
              <a:ext uri="{FF2B5EF4-FFF2-40B4-BE49-F238E27FC236}">
                <a16:creationId xmlns:a16="http://schemas.microsoft.com/office/drawing/2014/main" id="{F365518C-1E18-44CF-5445-3B8BAD9F3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8266942" y="2061240"/>
            <a:ext cx="1320170" cy="1614632"/>
          </a:xfrm>
          <a:prstGeom prst="rect">
            <a:avLst/>
          </a:prstGeom>
        </p:spPr>
      </p:pic>
      <p:pic>
        <p:nvPicPr>
          <p:cNvPr id="60" name="Imagen 59" descr="Icono&#10;&#10;Descripción generada automáticamente">
            <a:extLst>
              <a:ext uri="{FF2B5EF4-FFF2-40B4-BE49-F238E27FC236}">
                <a16:creationId xmlns:a16="http://schemas.microsoft.com/office/drawing/2014/main" id="{2A888662-4EAE-8452-DD73-CC0727236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9424850" y="2061240"/>
            <a:ext cx="1320170" cy="1614632"/>
          </a:xfrm>
          <a:prstGeom prst="rect">
            <a:avLst/>
          </a:prstGeom>
        </p:spPr>
      </p:pic>
      <p:pic>
        <p:nvPicPr>
          <p:cNvPr id="61" name="Imagen 60" descr="Icono&#10;&#10;Descripción generada automáticamente">
            <a:extLst>
              <a:ext uri="{FF2B5EF4-FFF2-40B4-BE49-F238E27FC236}">
                <a16:creationId xmlns:a16="http://schemas.microsoft.com/office/drawing/2014/main" id="{84D8E4CE-E1A5-8370-490D-C0CB0F0B1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10574105" y="2069656"/>
            <a:ext cx="1320170" cy="1614632"/>
          </a:xfrm>
          <a:prstGeom prst="rect">
            <a:avLst/>
          </a:prstGeom>
        </p:spPr>
      </p:pic>
      <p:sp>
        <p:nvSpPr>
          <p:cNvPr id="62" name="TextBox 60">
            <a:extLst>
              <a:ext uri="{FF2B5EF4-FFF2-40B4-BE49-F238E27FC236}">
                <a16:creationId xmlns:a16="http://schemas.microsoft.com/office/drawing/2014/main" id="{6972019D-9BC4-5C9B-8010-1C2997A8146D}"/>
              </a:ext>
            </a:extLst>
          </p:cNvPr>
          <p:cNvSpPr txBox="1"/>
          <p:nvPr/>
        </p:nvSpPr>
        <p:spPr>
          <a:xfrm>
            <a:off x="8397247" y="2216824"/>
            <a:ext cx="10666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Believes chemical-based cleaning products might be harmful to family</a:t>
            </a:r>
          </a:p>
        </p:txBody>
      </p:sp>
      <p:sp>
        <p:nvSpPr>
          <p:cNvPr id="63" name="TextBox 60">
            <a:extLst>
              <a:ext uri="{FF2B5EF4-FFF2-40B4-BE49-F238E27FC236}">
                <a16:creationId xmlns:a16="http://schemas.microsoft.com/office/drawing/2014/main" id="{324CB432-2617-5634-E547-D9B1A7E05669}"/>
              </a:ext>
            </a:extLst>
          </p:cNvPr>
          <p:cNvSpPr txBox="1"/>
          <p:nvPr/>
        </p:nvSpPr>
        <p:spPr>
          <a:xfrm>
            <a:off x="9534148" y="2368810"/>
            <a:ext cx="11792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Prefers chemical based products for bathroom, but gentle products for kitchen</a:t>
            </a:r>
          </a:p>
        </p:txBody>
      </p:sp>
      <p:sp>
        <p:nvSpPr>
          <p:cNvPr id="64" name="TextBox 60">
            <a:extLst>
              <a:ext uri="{FF2B5EF4-FFF2-40B4-BE49-F238E27FC236}">
                <a16:creationId xmlns:a16="http://schemas.microsoft.com/office/drawing/2014/main" id="{836A77C9-F209-5B5C-DC1D-5B275CDC8194}"/>
              </a:ext>
            </a:extLst>
          </p:cNvPr>
          <p:cNvSpPr txBox="1"/>
          <p:nvPr/>
        </p:nvSpPr>
        <p:spPr>
          <a:xfrm>
            <a:off x="10793110" y="2405034"/>
            <a:ext cx="9062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Believes cleaning rags spread germs around surfaces</a:t>
            </a:r>
          </a:p>
        </p:txBody>
      </p:sp>
      <p:pic>
        <p:nvPicPr>
          <p:cNvPr id="65" name="Imagen 64" descr="Icono&#10;&#10;Descripción generada automáticamente">
            <a:extLst>
              <a:ext uri="{FF2B5EF4-FFF2-40B4-BE49-F238E27FC236}">
                <a16:creationId xmlns:a16="http://schemas.microsoft.com/office/drawing/2014/main" id="{3313751E-D2F9-F3B2-BECC-C0DAC4F57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4810878" y="4190491"/>
            <a:ext cx="987674" cy="1207973"/>
          </a:xfrm>
          <a:prstGeom prst="rect">
            <a:avLst/>
          </a:prstGeom>
        </p:spPr>
      </p:pic>
      <p:sp>
        <p:nvSpPr>
          <p:cNvPr id="66" name="TextBox 60">
            <a:extLst>
              <a:ext uri="{FF2B5EF4-FFF2-40B4-BE49-F238E27FC236}">
                <a16:creationId xmlns:a16="http://schemas.microsoft.com/office/drawing/2014/main" id="{40388F9C-9736-4262-23A3-612A94259000}"/>
              </a:ext>
            </a:extLst>
          </p:cNvPr>
          <p:cNvSpPr txBox="1"/>
          <p:nvPr/>
        </p:nvSpPr>
        <p:spPr>
          <a:xfrm>
            <a:off x="4876236" y="4395897"/>
            <a:ext cx="8058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dirty="0"/>
              <a:t>Makes children clean along with her</a:t>
            </a:r>
            <a:endParaRPr lang="en-US" altLang="ko-KR" dirty="0"/>
          </a:p>
        </p:txBody>
      </p:sp>
      <p:pic>
        <p:nvPicPr>
          <p:cNvPr id="67" name="Imagen 66" descr="Icono&#10;&#10;Descripción generada automáticamente">
            <a:extLst>
              <a:ext uri="{FF2B5EF4-FFF2-40B4-BE49-F238E27FC236}">
                <a16:creationId xmlns:a16="http://schemas.microsoft.com/office/drawing/2014/main" id="{84C730E6-B622-2F8C-5AED-BB2168F55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3909722" y="4183864"/>
            <a:ext cx="987674" cy="1207973"/>
          </a:xfrm>
          <a:prstGeom prst="rect">
            <a:avLst/>
          </a:prstGeom>
        </p:spPr>
      </p:pic>
      <p:sp>
        <p:nvSpPr>
          <p:cNvPr id="68" name="TextBox 60">
            <a:extLst>
              <a:ext uri="{FF2B5EF4-FFF2-40B4-BE49-F238E27FC236}">
                <a16:creationId xmlns:a16="http://schemas.microsoft.com/office/drawing/2014/main" id="{FD59C0F2-9F74-5585-12BD-8323864AAB01}"/>
              </a:ext>
            </a:extLst>
          </p:cNvPr>
          <p:cNvSpPr txBox="1"/>
          <p:nvPr/>
        </p:nvSpPr>
        <p:spPr>
          <a:xfrm>
            <a:off x="3991311" y="4358590"/>
            <a:ext cx="90624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She tends to clean her house 4 or 5 times a week</a:t>
            </a:r>
          </a:p>
        </p:txBody>
      </p:sp>
      <p:pic>
        <p:nvPicPr>
          <p:cNvPr id="69" name="Imagen 68" descr="Icono&#10;&#10;Descripción generada automáticamente">
            <a:extLst>
              <a:ext uri="{FF2B5EF4-FFF2-40B4-BE49-F238E27FC236}">
                <a16:creationId xmlns:a16="http://schemas.microsoft.com/office/drawing/2014/main" id="{9D175CDC-4D12-BC4E-F87E-704F3AFD0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9349612" y="4383546"/>
            <a:ext cx="987674" cy="1207973"/>
          </a:xfrm>
          <a:prstGeom prst="rect">
            <a:avLst/>
          </a:prstGeom>
        </p:spPr>
      </p:pic>
      <p:pic>
        <p:nvPicPr>
          <p:cNvPr id="70" name="Imagen 69" descr="Icono&#10;&#10;Descripción generada automáticamente">
            <a:extLst>
              <a:ext uri="{FF2B5EF4-FFF2-40B4-BE49-F238E27FC236}">
                <a16:creationId xmlns:a16="http://schemas.microsoft.com/office/drawing/2014/main" id="{9A109497-9879-F715-7DE0-E0F87057F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10249238" y="4383545"/>
            <a:ext cx="987674" cy="1207973"/>
          </a:xfrm>
          <a:prstGeom prst="rect">
            <a:avLst/>
          </a:prstGeom>
        </p:spPr>
      </p:pic>
      <p:pic>
        <p:nvPicPr>
          <p:cNvPr id="71" name="Imagen 70" descr="Icono&#10;&#10;Descripción generada automáticamente">
            <a:extLst>
              <a:ext uri="{FF2B5EF4-FFF2-40B4-BE49-F238E27FC236}">
                <a16:creationId xmlns:a16="http://schemas.microsoft.com/office/drawing/2014/main" id="{0B76E4B1-E567-0FB7-D8D4-E6CC1321E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5924714" y="4191160"/>
            <a:ext cx="1241894" cy="1518896"/>
          </a:xfrm>
          <a:prstGeom prst="rect">
            <a:avLst/>
          </a:prstGeom>
        </p:spPr>
      </p:pic>
      <p:sp>
        <p:nvSpPr>
          <p:cNvPr id="72" name="TextBox 60">
            <a:extLst>
              <a:ext uri="{FF2B5EF4-FFF2-40B4-BE49-F238E27FC236}">
                <a16:creationId xmlns:a16="http://schemas.microsoft.com/office/drawing/2014/main" id="{228E42EA-D633-9774-F785-3B969533355F}"/>
              </a:ext>
            </a:extLst>
          </p:cNvPr>
          <p:cNvSpPr txBox="1"/>
          <p:nvPr/>
        </p:nvSpPr>
        <p:spPr>
          <a:xfrm>
            <a:off x="6030265" y="4353088"/>
            <a:ext cx="109801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Differentiates cleaning by location: Bathrooms, kitchen, living rooms, and bedrooms </a:t>
            </a:r>
          </a:p>
        </p:txBody>
      </p:sp>
      <p:pic>
        <p:nvPicPr>
          <p:cNvPr id="73" name="Imagen 72" descr="Icono&#10;&#10;Descripción generada automáticamente">
            <a:extLst>
              <a:ext uri="{FF2B5EF4-FFF2-40B4-BE49-F238E27FC236}">
                <a16:creationId xmlns:a16="http://schemas.microsoft.com/office/drawing/2014/main" id="{035C4E53-F1E6-EF0E-B9FB-0614D5CFB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7011500" y="4191160"/>
            <a:ext cx="1241894" cy="1518896"/>
          </a:xfrm>
          <a:prstGeom prst="rect">
            <a:avLst/>
          </a:prstGeom>
        </p:spPr>
      </p:pic>
      <p:sp>
        <p:nvSpPr>
          <p:cNvPr id="74" name="TextBox 60">
            <a:extLst>
              <a:ext uri="{FF2B5EF4-FFF2-40B4-BE49-F238E27FC236}">
                <a16:creationId xmlns:a16="http://schemas.microsoft.com/office/drawing/2014/main" id="{DDA02D29-9D68-0001-2B9F-0655728FD3D3}"/>
              </a:ext>
            </a:extLst>
          </p:cNvPr>
          <p:cNvSpPr txBox="1"/>
          <p:nvPr/>
        </p:nvSpPr>
        <p:spPr>
          <a:xfrm>
            <a:off x="7068403" y="4363403"/>
            <a:ext cx="119456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Uses a variety of cleaning products, and wipes surfaces with Lysol wipes and paper towels.</a:t>
            </a:r>
          </a:p>
        </p:txBody>
      </p:sp>
      <p:pic>
        <p:nvPicPr>
          <p:cNvPr id="75" name="Imagen 74" descr="Icono&#10;&#10;Descripción generada automáticamente">
            <a:extLst>
              <a:ext uri="{FF2B5EF4-FFF2-40B4-BE49-F238E27FC236}">
                <a16:creationId xmlns:a16="http://schemas.microsoft.com/office/drawing/2014/main" id="{8FA7AEA0-6DAF-E90F-7318-326D8937D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8092866" y="4199915"/>
            <a:ext cx="1241894" cy="1518896"/>
          </a:xfrm>
          <a:prstGeom prst="rect">
            <a:avLst/>
          </a:prstGeom>
        </p:spPr>
      </p:pic>
      <p:sp>
        <p:nvSpPr>
          <p:cNvPr id="76" name="TextBox 60">
            <a:extLst>
              <a:ext uri="{FF2B5EF4-FFF2-40B4-BE49-F238E27FC236}">
                <a16:creationId xmlns:a16="http://schemas.microsoft.com/office/drawing/2014/main" id="{290D5325-A9C2-7FDA-BA4F-4E702E8B1C73}"/>
              </a:ext>
            </a:extLst>
          </p:cNvPr>
          <p:cNvSpPr txBox="1"/>
          <p:nvPr/>
        </p:nvSpPr>
        <p:spPr>
          <a:xfrm>
            <a:off x="8143178" y="4391979"/>
            <a:ext cx="11945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Uses:</a:t>
            </a:r>
          </a:p>
          <a:p>
            <a:r>
              <a:rPr lang="en-US" altLang="ko-KR" sz="1050" dirty="0"/>
              <a:t>Broom, Swiffer, Lysol wipes, glass cleaners, </a:t>
            </a:r>
          </a:p>
          <a:p>
            <a:r>
              <a:rPr lang="en-US" altLang="ko-KR" sz="1050" dirty="0"/>
              <a:t>Vacuums and mops</a:t>
            </a:r>
          </a:p>
        </p:txBody>
      </p:sp>
      <p:sp>
        <p:nvSpPr>
          <p:cNvPr id="77" name="TextBox 60">
            <a:extLst>
              <a:ext uri="{FF2B5EF4-FFF2-40B4-BE49-F238E27FC236}">
                <a16:creationId xmlns:a16="http://schemas.microsoft.com/office/drawing/2014/main" id="{0B9AAF3D-29D1-9864-064A-3E2AEFA417D1}"/>
              </a:ext>
            </a:extLst>
          </p:cNvPr>
          <p:cNvSpPr txBox="1"/>
          <p:nvPr/>
        </p:nvSpPr>
        <p:spPr>
          <a:xfrm>
            <a:off x="9414847" y="4609736"/>
            <a:ext cx="910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Sees product as quick and convenient </a:t>
            </a:r>
          </a:p>
        </p:txBody>
      </p:sp>
      <p:sp>
        <p:nvSpPr>
          <p:cNvPr id="78" name="TextBox 60">
            <a:extLst>
              <a:ext uri="{FF2B5EF4-FFF2-40B4-BE49-F238E27FC236}">
                <a16:creationId xmlns:a16="http://schemas.microsoft.com/office/drawing/2014/main" id="{DA40DB2F-9BD6-2A76-B07F-AED64400B53E}"/>
              </a:ext>
            </a:extLst>
          </p:cNvPr>
          <p:cNvSpPr txBox="1"/>
          <p:nvPr/>
        </p:nvSpPr>
        <p:spPr>
          <a:xfrm>
            <a:off x="10299282" y="4551317"/>
            <a:ext cx="937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Attracted to separation product provides</a:t>
            </a:r>
          </a:p>
        </p:txBody>
      </p:sp>
      <p:pic>
        <p:nvPicPr>
          <p:cNvPr id="79" name="Imagen 78" descr="Icono&#10;&#10;Descripción generada automáticamente">
            <a:extLst>
              <a:ext uri="{FF2B5EF4-FFF2-40B4-BE49-F238E27FC236}">
                <a16:creationId xmlns:a16="http://schemas.microsoft.com/office/drawing/2014/main" id="{4D9CD6DF-6B87-F24E-354C-4E3E6AD97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11160649" y="4383545"/>
            <a:ext cx="987674" cy="1207973"/>
          </a:xfrm>
          <a:prstGeom prst="rect">
            <a:avLst/>
          </a:prstGeom>
        </p:spPr>
      </p:pic>
      <p:sp>
        <p:nvSpPr>
          <p:cNvPr id="80" name="TextBox 60">
            <a:extLst>
              <a:ext uri="{FF2B5EF4-FFF2-40B4-BE49-F238E27FC236}">
                <a16:creationId xmlns:a16="http://schemas.microsoft.com/office/drawing/2014/main" id="{D0B3E527-3969-D50A-0507-8B0190DC69D3}"/>
              </a:ext>
            </a:extLst>
          </p:cNvPr>
          <p:cNvSpPr txBox="1"/>
          <p:nvPr/>
        </p:nvSpPr>
        <p:spPr>
          <a:xfrm>
            <a:off x="11185707" y="4476368"/>
            <a:ext cx="9375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Attracted to product ability to clean oddly shaped surfaces</a:t>
            </a:r>
          </a:p>
        </p:txBody>
      </p:sp>
      <p:pic>
        <p:nvPicPr>
          <p:cNvPr id="81" name="Imagen 60" descr="Icono&#10;&#10;Descripción generada automáticamente">
            <a:extLst>
              <a:ext uri="{FF2B5EF4-FFF2-40B4-BE49-F238E27FC236}">
                <a16:creationId xmlns:a16="http://schemas.microsoft.com/office/drawing/2014/main" id="{21CE4DA7-CE3B-23C5-C723-7E8573C66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4385075" y="5298276"/>
            <a:ext cx="987674" cy="1207973"/>
          </a:xfrm>
          <a:prstGeom prst="rect">
            <a:avLst/>
          </a:prstGeom>
        </p:spPr>
      </p:pic>
      <p:sp>
        <p:nvSpPr>
          <p:cNvPr id="82" name="TextBox 60">
            <a:extLst>
              <a:ext uri="{FF2B5EF4-FFF2-40B4-BE49-F238E27FC236}">
                <a16:creationId xmlns:a16="http://schemas.microsoft.com/office/drawing/2014/main" id="{9495F216-E3F2-BA07-6F02-342A495DEEED}"/>
              </a:ext>
            </a:extLst>
          </p:cNvPr>
          <p:cNvSpPr txBox="1"/>
          <p:nvPr/>
        </p:nvSpPr>
        <p:spPr>
          <a:xfrm>
            <a:off x="4424122" y="5468428"/>
            <a:ext cx="92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dirty="0"/>
              <a:t>Cost-sensitive and uses products judiciously</a:t>
            </a:r>
          </a:p>
        </p:txBody>
      </p:sp>
      <p:sp>
        <p:nvSpPr>
          <p:cNvPr id="83" name="TextBox 38">
            <a:extLst>
              <a:ext uri="{FF2B5EF4-FFF2-40B4-BE49-F238E27FC236}">
                <a16:creationId xmlns:a16="http://schemas.microsoft.com/office/drawing/2014/main" id="{9A4A0308-4103-A72E-2F65-EAB83905DF9D}"/>
              </a:ext>
            </a:extLst>
          </p:cNvPr>
          <p:cNvSpPr txBox="1"/>
          <p:nvPr/>
        </p:nvSpPr>
        <p:spPr>
          <a:xfrm>
            <a:off x="8794363" y="790280"/>
            <a:ext cx="3167979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000" b="1" dirty="0">
                <a:solidFill>
                  <a:schemeClr val="bg1"/>
                </a:solidFill>
                <a:highlight>
                  <a:srgbClr val="002060"/>
                </a:highlight>
                <a:cs typeface="Arial" pitchFamily="34" charset="0"/>
              </a:rPr>
              <a:t>Pascale</a:t>
            </a:r>
            <a:endParaRPr lang="ko-KR" altLang="en-US" sz="2000" b="1" dirty="0">
              <a:solidFill>
                <a:schemeClr val="bg1"/>
              </a:solidFill>
              <a:highlight>
                <a:srgbClr val="002060"/>
              </a:highlight>
              <a:cs typeface="Arial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71CE82AE-6A0C-F8E0-372D-816BE46A3188}"/>
              </a:ext>
            </a:extLst>
          </p:cNvPr>
          <p:cNvSpPr/>
          <p:nvPr/>
        </p:nvSpPr>
        <p:spPr>
          <a:xfrm>
            <a:off x="10788345" y="341344"/>
            <a:ext cx="1276100" cy="1237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2" name="Picture 2" descr="Mother PNG Transparent Picture | PNG Mart">
            <a:extLst>
              <a:ext uri="{FF2B5EF4-FFF2-40B4-BE49-F238E27FC236}">
                <a16:creationId xmlns:a16="http://schemas.microsoft.com/office/drawing/2014/main" id="{8E6004CF-BDEA-6E0F-2CB8-B4B52C3F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222" y="455536"/>
            <a:ext cx="990787" cy="10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5">
            <a:extLst>
              <a:ext uri="{FF2B5EF4-FFF2-40B4-BE49-F238E27FC236}">
                <a16:creationId xmlns:a16="http://schemas.microsoft.com/office/drawing/2014/main" id="{9AF7A430-7207-4984-95EE-9E8139B7BD6E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Personas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Marcador de número de diapositiva 30">
            <a:extLst>
              <a:ext uri="{FF2B5EF4-FFF2-40B4-BE49-F238E27FC236}">
                <a16:creationId xmlns:a16="http://schemas.microsoft.com/office/drawing/2014/main" id="{95A337E6-2ADF-9508-8E7A-65126D874722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892215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80DED6E-F9FF-DBEB-1ED1-E039FC9293E9}"/>
              </a:ext>
            </a:extLst>
          </p:cNvPr>
          <p:cNvSpPr/>
          <p:nvPr/>
        </p:nvSpPr>
        <p:spPr>
          <a:xfrm>
            <a:off x="295777" y="1837116"/>
            <a:ext cx="3614530" cy="3700907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0CCCC8C0-4230-A96E-BF57-68152F42C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261024" y="2305357"/>
            <a:ext cx="987674" cy="1207973"/>
          </a:xfrm>
          <a:prstGeom prst="rect">
            <a:avLst/>
          </a:prstGeom>
        </p:spPr>
      </p:pic>
      <p:pic>
        <p:nvPicPr>
          <p:cNvPr id="36" name="Imagen 35" descr="Icono&#10;&#10;Descripción generada automáticamente">
            <a:extLst>
              <a:ext uri="{FF2B5EF4-FFF2-40B4-BE49-F238E27FC236}">
                <a16:creationId xmlns:a16="http://schemas.microsoft.com/office/drawing/2014/main" id="{0EE21863-C797-33D6-A632-50EB4258E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1161230" y="2300172"/>
            <a:ext cx="987674" cy="1207973"/>
          </a:xfrm>
          <a:prstGeom prst="rect">
            <a:avLst/>
          </a:prstGeom>
        </p:spPr>
      </p:pic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3C87A7A2-872F-6FB8-FE40-CDC379412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2061494" y="2302549"/>
            <a:ext cx="987674" cy="1207973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F601410A-8A21-CD80-873C-B1720ADD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2944877" y="2294220"/>
            <a:ext cx="987674" cy="1207973"/>
          </a:xfrm>
          <a:prstGeom prst="rect">
            <a:avLst/>
          </a:prstGeom>
        </p:spPr>
      </p:pic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4AEB51FD-E570-21C2-CB0E-168B6309E6EA}"/>
              </a:ext>
            </a:extLst>
          </p:cNvPr>
          <p:cNvSpPr/>
          <p:nvPr/>
        </p:nvSpPr>
        <p:spPr>
          <a:xfrm>
            <a:off x="8252434" y="1841684"/>
            <a:ext cx="3679988" cy="17374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5" name="Gráfico 24" descr="Gesto de doble toque con relleno sólido">
            <a:extLst>
              <a:ext uri="{FF2B5EF4-FFF2-40B4-BE49-F238E27FC236}">
                <a16:creationId xmlns:a16="http://schemas.microsoft.com/office/drawing/2014/main" id="{45581642-5D60-627A-4993-FE9805651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1581" y="1916069"/>
            <a:ext cx="313918" cy="31391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66F54AF-C1C7-D03D-1583-114CA4F7DB28}"/>
              </a:ext>
            </a:extLst>
          </p:cNvPr>
          <p:cNvGrpSpPr/>
          <p:nvPr/>
        </p:nvGrpSpPr>
        <p:grpSpPr>
          <a:xfrm>
            <a:off x="398788" y="1892503"/>
            <a:ext cx="3590623" cy="1460560"/>
            <a:chOff x="781476" y="2793085"/>
            <a:chExt cx="2081821" cy="10954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AEE291-2AAC-3981-824F-09CD8465F364}"/>
                </a:ext>
              </a:extLst>
            </p:cNvPr>
            <p:cNvSpPr txBox="1"/>
            <p:nvPr/>
          </p:nvSpPr>
          <p:spPr>
            <a:xfrm>
              <a:off x="803641" y="3646132"/>
              <a:ext cx="2059656" cy="24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5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71326B-D349-04F9-1177-D4DC01EC988A}"/>
                </a:ext>
              </a:extLst>
            </p:cNvPr>
            <p:cNvSpPr txBox="1"/>
            <p:nvPr/>
          </p:nvSpPr>
          <p:spPr>
            <a:xfrm>
              <a:off x="781476" y="2793085"/>
              <a:ext cx="207773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b="1" dirty="0">
                  <a:solidFill>
                    <a:srgbClr val="002060"/>
                  </a:solidFill>
                  <a:cs typeface="Arial" pitchFamily="34" charset="0"/>
                </a:rPr>
                <a:t>Bio</a:t>
              </a:r>
              <a:endParaRPr lang="ko-KR" altLang="en-US" sz="1867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D906B047-6BC2-A323-4E7A-13C6CDC11E72}"/>
              </a:ext>
            </a:extLst>
          </p:cNvPr>
          <p:cNvSpPr/>
          <p:nvPr/>
        </p:nvSpPr>
        <p:spPr>
          <a:xfrm>
            <a:off x="3950186" y="1837116"/>
            <a:ext cx="1230955" cy="17341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" name="TextBox 49">
            <a:extLst>
              <a:ext uri="{FF2B5EF4-FFF2-40B4-BE49-F238E27FC236}">
                <a16:creationId xmlns:a16="http://schemas.microsoft.com/office/drawing/2014/main" id="{3F4E3DF8-23B1-4D9A-6E77-E0554CC215DA}"/>
              </a:ext>
            </a:extLst>
          </p:cNvPr>
          <p:cNvSpPr txBox="1"/>
          <p:nvPr/>
        </p:nvSpPr>
        <p:spPr>
          <a:xfrm>
            <a:off x="4016708" y="1911807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Quote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D14FB1B-309F-D989-3B2C-345778942BAF}"/>
              </a:ext>
            </a:extLst>
          </p:cNvPr>
          <p:cNvSpPr/>
          <p:nvPr/>
        </p:nvSpPr>
        <p:spPr>
          <a:xfrm>
            <a:off x="3978313" y="3622462"/>
            <a:ext cx="2223893" cy="28177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FBCDBA8C-F459-2AE7-7BCF-8E35A32CD083}"/>
              </a:ext>
            </a:extLst>
          </p:cNvPr>
          <p:cNvSpPr/>
          <p:nvPr/>
        </p:nvSpPr>
        <p:spPr>
          <a:xfrm>
            <a:off x="6272055" y="3664954"/>
            <a:ext cx="2651813" cy="1892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315C5C05-C67E-50D7-6764-FB98EEE95BAC}"/>
              </a:ext>
            </a:extLst>
          </p:cNvPr>
          <p:cNvSpPr/>
          <p:nvPr/>
        </p:nvSpPr>
        <p:spPr>
          <a:xfrm>
            <a:off x="8976733" y="3687957"/>
            <a:ext cx="2820103" cy="2817751"/>
          </a:xfrm>
          <a:prstGeom prst="roundRect">
            <a:avLst>
              <a:gd name="adj" fmla="val 99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2" name="TextBox 49">
            <a:extLst>
              <a:ext uri="{FF2B5EF4-FFF2-40B4-BE49-F238E27FC236}">
                <a16:creationId xmlns:a16="http://schemas.microsoft.com/office/drawing/2014/main" id="{CF9B7134-8DEE-0D0C-6FD9-7E122FD56489}"/>
              </a:ext>
            </a:extLst>
          </p:cNvPr>
          <p:cNvSpPr txBox="1"/>
          <p:nvPr/>
        </p:nvSpPr>
        <p:spPr>
          <a:xfrm>
            <a:off x="4070573" y="3729995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Behaviors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3" name="TextBox 49">
            <a:extLst>
              <a:ext uri="{FF2B5EF4-FFF2-40B4-BE49-F238E27FC236}">
                <a16:creationId xmlns:a16="http://schemas.microsoft.com/office/drawing/2014/main" id="{8F1B873C-153B-D489-34B7-433C6380FD6E}"/>
              </a:ext>
            </a:extLst>
          </p:cNvPr>
          <p:cNvSpPr txBox="1"/>
          <p:nvPr/>
        </p:nvSpPr>
        <p:spPr>
          <a:xfrm>
            <a:off x="6458124" y="3736557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Cleaning use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56E5FA4A-0BC0-6270-FCD7-89377512A0A7}"/>
              </a:ext>
            </a:extLst>
          </p:cNvPr>
          <p:cNvSpPr txBox="1"/>
          <p:nvPr/>
        </p:nvSpPr>
        <p:spPr>
          <a:xfrm>
            <a:off x="9049988" y="3697222"/>
            <a:ext cx="234388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Reasons to use and buy this product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4" name="Gráfico 13" descr="Usuario con relleno sólido">
            <a:extLst>
              <a:ext uri="{FF2B5EF4-FFF2-40B4-BE49-F238E27FC236}">
                <a16:creationId xmlns:a16="http://schemas.microsoft.com/office/drawing/2014/main" id="{36B4BBED-FDF8-ADD9-07D9-0E32DE921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8049" y="1900679"/>
            <a:ext cx="300171" cy="300171"/>
          </a:xfrm>
          <a:prstGeom prst="rect">
            <a:avLst/>
          </a:prstGeom>
        </p:spPr>
      </p:pic>
      <p:sp>
        <p:nvSpPr>
          <p:cNvPr id="97" name="Rectángulo: esquinas redondeadas 96">
            <a:extLst>
              <a:ext uri="{FF2B5EF4-FFF2-40B4-BE49-F238E27FC236}">
                <a16:creationId xmlns:a16="http://schemas.microsoft.com/office/drawing/2014/main" id="{880E2418-06B1-D962-61EC-46BBAF0532B4}"/>
              </a:ext>
            </a:extLst>
          </p:cNvPr>
          <p:cNvSpPr/>
          <p:nvPr/>
        </p:nvSpPr>
        <p:spPr>
          <a:xfrm>
            <a:off x="5268872" y="1833539"/>
            <a:ext cx="2934942" cy="17374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9" name="TextBox 49">
            <a:extLst>
              <a:ext uri="{FF2B5EF4-FFF2-40B4-BE49-F238E27FC236}">
                <a16:creationId xmlns:a16="http://schemas.microsoft.com/office/drawing/2014/main" id="{AA1B959D-35BA-80FB-9B7F-D783775CB9C9}"/>
              </a:ext>
            </a:extLst>
          </p:cNvPr>
          <p:cNvSpPr txBox="1"/>
          <p:nvPr/>
        </p:nvSpPr>
        <p:spPr>
          <a:xfrm>
            <a:off x="5341520" y="1883200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Goals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07" name="TextBox 49">
            <a:extLst>
              <a:ext uri="{FF2B5EF4-FFF2-40B4-BE49-F238E27FC236}">
                <a16:creationId xmlns:a16="http://schemas.microsoft.com/office/drawing/2014/main" id="{0B91F991-6F31-6676-92E7-656045AF8B85}"/>
              </a:ext>
            </a:extLst>
          </p:cNvPr>
          <p:cNvSpPr txBox="1"/>
          <p:nvPr/>
        </p:nvSpPr>
        <p:spPr>
          <a:xfrm>
            <a:off x="8451560" y="1863890"/>
            <a:ext cx="224741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Pain points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12" name="TextBox 60">
            <a:extLst>
              <a:ext uri="{FF2B5EF4-FFF2-40B4-BE49-F238E27FC236}">
                <a16:creationId xmlns:a16="http://schemas.microsoft.com/office/drawing/2014/main" id="{B58A5DD5-6676-676D-54B8-3213F9C68038}"/>
              </a:ext>
            </a:extLst>
          </p:cNvPr>
          <p:cNvSpPr txBox="1"/>
          <p:nvPr/>
        </p:nvSpPr>
        <p:spPr>
          <a:xfrm>
            <a:off x="10020892" y="2299503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7" name="TextBox 49">
            <a:extLst>
              <a:ext uri="{FF2B5EF4-FFF2-40B4-BE49-F238E27FC236}">
                <a16:creationId xmlns:a16="http://schemas.microsoft.com/office/drawing/2014/main" id="{0546C387-428F-5101-FEA8-EAFF5D8D1D84}"/>
              </a:ext>
            </a:extLst>
          </p:cNvPr>
          <p:cNvSpPr txBox="1"/>
          <p:nvPr/>
        </p:nvSpPr>
        <p:spPr>
          <a:xfrm>
            <a:off x="370603" y="3496869"/>
            <a:ext cx="35835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Personality and Interests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1" name="Gráfico 30" descr="Cubo y fregona con relleno sólido">
            <a:extLst>
              <a:ext uri="{FF2B5EF4-FFF2-40B4-BE49-F238E27FC236}">
                <a16:creationId xmlns:a16="http://schemas.microsoft.com/office/drawing/2014/main" id="{D3BB8301-67E8-50B9-AC4E-0D180661A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1120" y="3729746"/>
            <a:ext cx="391140" cy="39114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2B743DA-F927-A53C-54A6-03B9D4A0A2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621700" y="3690576"/>
            <a:ext cx="292927" cy="340135"/>
          </a:xfrm>
          <a:prstGeom prst="rect">
            <a:avLst/>
          </a:prstGeom>
        </p:spPr>
      </p:pic>
      <p:pic>
        <p:nvPicPr>
          <p:cNvPr id="26" name="Gráfico 25" descr="Mano levantada con relleno sólido">
            <a:extLst>
              <a:ext uri="{FF2B5EF4-FFF2-40B4-BE49-F238E27FC236}">
                <a16:creationId xmlns:a16="http://schemas.microsoft.com/office/drawing/2014/main" id="{B8D2A1B0-1786-5615-61F6-483516DE41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93867" y="3747439"/>
            <a:ext cx="344101" cy="344101"/>
          </a:xfrm>
          <a:prstGeom prst="rect">
            <a:avLst/>
          </a:prstGeom>
        </p:spPr>
      </p:pic>
      <p:pic>
        <p:nvPicPr>
          <p:cNvPr id="28" name="Gráfico 27" descr="Burbuja de chat con relleno sólido">
            <a:extLst>
              <a:ext uri="{FF2B5EF4-FFF2-40B4-BE49-F238E27FC236}">
                <a16:creationId xmlns:a16="http://schemas.microsoft.com/office/drawing/2014/main" id="{4688C844-A66A-CA5A-3B96-FAD67AEB0D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22209" y="1906205"/>
            <a:ext cx="354576" cy="354576"/>
          </a:xfrm>
          <a:prstGeom prst="rect">
            <a:avLst/>
          </a:prstGeom>
        </p:spPr>
      </p:pic>
      <p:pic>
        <p:nvPicPr>
          <p:cNvPr id="32" name="Gráfico 31" descr="Puño cerrado con relleno sólido">
            <a:extLst>
              <a:ext uri="{FF2B5EF4-FFF2-40B4-BE49-F238E27FC236}">
                <a16:creationId xmlns:a16="http://schemas.microsoft.com/office/drawing/2014/main" id="{3717C482-9E2B-560F-05D0-21FD3C3C46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26745" y="1815204"/>
            <a:ext cx="429653" cy="429653"/>
          </a:xfrm>
          <a:prstGeom prst="rect">
            <a:avLst/>
          </a:prstGeom>
        </p:spPr>
      </p:pic>
      <p:sp>
        <p:nvSpPr>
          <p:cNvPr id="78" name="TextBox 60">
            <a:extLst>
              <a:ext uri="{FF2B5EF4-FFF2-40B4-BE49-F238E27FC236}">
                <a16:creationId xmlns:a16="http://schemas.microsoft.com/office/drawing/2014/main" id="{4448D015-1993-4533-78C7-F6192C540EF4}"/>
              </a:ext>
            </a:extLst>
          </p:cNvPr>
          <p:cNvSpPr txBox="1"/>
          <p:nvPr/>
        </p:nvSpPr>
        <p:spPr>
          <a:xfrm>
            <a:off x="266105" y="2623676"/>
            <a:ext cx="991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Young professional</a:t>
            </a:r>
            <a:endParaRPr lang="ko-KR" altLang="en-US" sz="11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82" name="TextBox 60">
            <a:extLst>
              <a:ext uri="{FF2B5EF4-FFF2-40B4-BE49-F238E27FC236}">
                <a16:creationId xmlns:a16="http://schemas.microsoft.com/office/drawing/2014/main" id="{4CA08244-9806-3A91-E5DE-E6841674E5FA}"/>
              </a:ext>
            </a:extLst>
          </p:cNvPr>
          <p:cNvSpPr txBox="1"/>
          <p:nvPr/>
        </p:nvSpPr>
        <p:spPr>
          <a:xfrm>
            <a:off x="1307111" y="2648339"/>
            <a:ext cx="7629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29</a:t>
            </a:r>
          </a:p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year old</a:t>
            </a:r>
          </a:p>
          <a:p>
            <a:pPr algn="ctr"/>
            <a:endParaRPr lang="en-US" altLang="ko-KR" sz="11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87" name="TextBox 60">
            <a:extLst>
              <a:ext uri="{FF2B5EF4-FFF2-40B4-BE49-F238E27FC236}">
                <a16:creationId xmlns:a16="http://schemas.microsoft.com/office/drawing/2014/main" id="{D92D4B01-2932-C7B7-7249-6198A30F03A5}"/>
              </a:ext>
            </a:extLst>
          </p:cNvPr>
          <p:cNvSpPr txBox="1"/>
          <p:nvPr/>
        </p:nvSpPr>
        <p:spPr>
          <a:xfrm>
            <a:off x="2231720" y="2671850"/>
            <a:ext cx="692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Single; lives by himself</a:t>
            </a:r>
          </a:p>
        </p:txBody>
      </p:sp>
      <p:sp>
        <p:nvSpPr>
          <p:cNvPr id="92" name="TextBox 60">
            <a:extLst>
              <a:ext uri="{FF2B5EF4-FFF2-40B4-BE49-F238E27FC236}">
                <a16:creationId xmlns:a16="http://schemas.microsoft.com/office/drawing/2014/main" id="{CB9EDAC5-394D-DA4F-CC5D-A491D768AD19}"/>
              </a:ext>
            </a:extLst>
          </p:cNvPr>
          <p:cNvSpPr txBox="1"/>
          <p:nvPr/>
        </p:nvSpPr>
        <p:spPr>
          <a:xfrm>
            <a:off x="3030668" y="2513485"/>
            <a:ext cx="855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Does not spend much time at home</a:t>
            </a:r>
          </a:p>
        </p:txBody>
      </p:sp>
      <p:pic>
        <p:nvPicPr>
          <p:cNvPr id="52" name="Imagen 51" descr="Icono&#10;&#10;Descripción generada automáticamente">
            <a:extLst>
              <a:ext uri="{FF2B5EF4-FFF2-40B4-BE49-F238E27FC236}">
                <a16:creationId xmlns:a16="http://schemas.microsoft.com/office/drawing/2014/main" id="{9590A638-C9CE-2A2B-796A-2EEB1B778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740113" y="3971920"/>
            <a:ext cx="987674" cy="1207973"/>
          </a:xfrm>
          <a:prstGeom prst="rect">
            <a:avLst/>
          </a:prstGeom>
        </p:spPr>
      </p:pic>
      <p:pic>
        <p:nvPicPr>
          <p:cNvPr id="53" name="Imagen 52" descr="Icono&#10;&#10;Descripción generada automáticamente">
            <a:extLst>
              <a:ext uri="{FF2B5EF4-FFF2-40B4-BE49-F238E27FC236}">
                <a16:creationId xmlns:a16="http://schemas.microsoft.com/office/drawing/2014/main" id="{768ED41A-8976-E55F-7F3E-AEE088524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1621194" y="3988403"/>
            <a:ext cx="987674" cy="1207973"/>
          </a:xfrm>
          <a:prstGeom prst="rect">
            <a:avLst/>
          </a:prstGeom>
        </p:spPr>
      </p:pic>
      <p:pic>
        <p:nvPicPr>
          <p:cNvPr id="54" name="Imagen 53" descr="Icono&#10;&#10;Descripción generada automáticamente">
            <a:extLst>
              <a:ext uri="{FF2B5EF4-FFF2-40B4-BE49-F238E27FC236}">
                <a16:creationId xmlns:a16="http://schemas.microsoft.com/office/drawing/2014/main" id="{848ADFBE-B0FB-6423-0A17-0C68DBE5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2506584" y="3978977"/>
            <a:ext cx="987674" cy="1207973"/>
          </a:xfrm>
          <a:prstGeom prst="rect">
            <a:avLst/>
          </a:prstGeom>
        </p:spPr>
      </p:pic>
      <p:sp>
        <p:nvSpPr>
          <p:cNvPr id="12" name="TextBox 60">
            <a:extLst>
              <a:ext uri="{FF2B5EF4-FFF2-40B4-BE49-F238E27FC236}">
                <a16:creationId xmlns:a16="http://schemas.microsoft.com/office/drawing/2014/main" id="{70A37BFD-BBEE-BFD8-02DD-4369BD9F40CA}"/>
              </a:ext>
            </a:extLst>
          </p:cNvPr>
          <p:cNvSpPr txBox="1"/>
          <p:nvPr/>
        </p:nvSpPr>
        <p:spPr>
          <a:xfrm>
            <a:off x="782450" y="4106546"/>
            <a:ext cx="927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Life stage:</a:t>
            </a:r>
          </a:p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Very busy studying and working </a:t>
            </a:r>
            <a:endParaRPr lang="ko-KR" altLang="en-US" sz="11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5" name="TextBox 60">
            <a:extLst>
              <a:ext uri="{FF2B5EF4-FFF2-40B4-BE49-F238E27FC236}">
                <a16:creationId xmlns:a16="http://schemas.microsoft.com/office/drawing/2014/main" id="{77A0CD2A-8EE2-EB41-F3A5-BA65E2AC899E}"/>
              </a:ext>
            </a:extLst>
          </p:cNvPr>
          <p:cNvSpPr txBox="1"/>
          <p:nvPr/>
        </p:nvSpPr>
        <p:spPr>
          <a:xfrm>
            <a:off x="1746197" y="4360461"/>
            <a:ext cx="737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Loves Sports </a:t>
            </a:r>
            <a:endParaRPr lang="ko-KR" altLang="en-US" sz="11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7" name="TextBox 60">
            <a:extLst>
              <a:ext uri="{FF2B5EF4-FFF2-40B4-BE49-F238E27FC236}">
                <a16:creationId xmlns:a16="http://schemas.microsoft.com/office/drawing/2014/main" id="{D0704D9C-8B90-0368-CC52-4EBF24C61306}"/>
              </a:ext>
            </a:extLst>
          </p:cNvPr>
          <p:cNvSpPr txBox="1"/>
          <p:nvPr/>
        </p:nvSpPr>
        <p:spPr>
          <a:xfrm>
            <a:off x="2565645" y="4207668"/>
            <a:ext cx="965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Loves Music and hanging out with friends</a:t>
            </a:r>
            <a:endParaRPr lang="ko-KR" altLang="en-US" sz="110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55" name="Imagen 54" descr="Icono&#10;&#10;Descripción generada automáticamente">
            <a:extLst>
              <a:ext uri="{FF2B5EF4-FFF2-40B4-BE49-F238E27FC236}">
                <a16:creationId xmlns:a16="http://schemas.microsoft.com/office/drawing/2014/main" id="{0C110EAB-FE54-26A2-B40F-A0BDC5267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3958969" y="2148901"/>
            <a:ext cx="1188249" cy="1453286"/>
          </a:xfrm>
          <a:prstGeom prst="rect">
            <a:avLst/>
          </a:prstGeom>
        </p:spPr>
      </p:pic>
      <p:sp>
        <p:nvSpPr>
          <p:cNvPr id="84" name="TextBox 60">
            <a:extLst>
              <a:ext uri="{FF2B5EF4-FFF2-40B4-BE49-F238E27FC236}">
                <a16:creationId xmlns:a16="http://schemas.microsoft.com/office/drawing/2014/main" id="{C3C2B2E1-C06C-C78B-C80F-4B226B28A5BE}"/>
              </a:ext>
            </a:extLst>
          </p:cNvPr>
          <p:cNvSpPr txBox="1"/>
          <p:nvPr/>
        </p:nvSpPr>
        <p:spPr>
          <a:xfrm>
            <a:off x="3882448" y="2305105"/>
            <a:ext cx="13688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“I don’t like touching Lysol wipes with my hands because the chemicals get on my hands”</a:t>
            </a:r>
          </a:p>
        </p:txBody>
      </p:sp>
      <p:pic>
        <p:nvPicPr>
          <p:cNvPr id="57" name="Imagen 56" descr="Icono&#10;&#10;Descripción generada automáticamente">
            <a:extLst>
              <a:ext uri="{FF2B5EF4-FFF2-40B4-BE49-F238E27FC236}">
                <a16:creationId xmlns:a16="http://schemas.microsoft.com/office/drawing/2014/main" id="{C97E5F1F-BDC7-D27E-5EE5-E3600F89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4066887" y="3997904"/>
            <a:ext cx="987674" cy="1207973"/>
          </a:xfrm>
          <a:prstGeom prst="rect">
            <a:avLst/>
          </a:prstGeom>
        </p:spPr>
      </p:pic>
      <p:pic>
        <p:nvPicPr>
          <p:cNvPr id="58" name="Imagen 57" descr="Icono&#10;&#10;Descripción generada automáticamente">
            <a:extLst>
              <a:ext uri="{FF2B5EF4-FFF2-40B4-BE49-F238E27FC236}">
                <a16:creationId xmlns:a16="http://schemas.microsoft.com/office/drawing/2014/main" id="{F20B0CDB-BAE9-645F-5EC5-A41E6ED37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5138962" y="3997903"/>
            <a:ext cx="987674" cy="1207973"/>
          </a:xfrm>
          <a:prstGeom prst="rect">
            <a:avLst/>
          </a:prstGeom>
        </p:spPr>
      </p:pic>
      <p:pic>
        <p:nvPicPr>
          <p:cNvPr id="59" name="Imagen 58" descr="Icono&#10;&#10;Descripción generada automáticamente">
            <a:extLst>
              <a:ext uri="{FF2B5EF4-FFF2-40B4-BE49-F238E27FC236}">
                <a16:creationId xmlns:a16="http://schemas.microsoft.com/office/drawing/2014/main" id="{4C9C598B-D7B9-5143-044B-8BA2FAAF9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4000600" y="5055114"/>
            <a:ext cx="1112839" cy="1361057"/>
          </a:xfrm>
          <a:prstGeom prst="rect">
            <a:avLst/>
          </a:prstGeom>
        </p:spPr>
      </p:pic>
      <p:sp>
        <p:nvSpPr>
          <p:cNvPr id="8" name="TextBox 60">
            <a:extLst>
              <a:ext uri="{FF2B5EF4-FFF2-40B4-BE49-F238E27FC236}">
                <a16:creationId xmlns:a16="http://schemas.microsoft.com/office/drawing/2014/main" id="{68FDED3C-A92A-5535-2157-EB59FA252431}"/>
              </a:ext>
            </a:extLst>
          </p:cNvPr>
          <p:cNvSpPr txBox="1"/>
          <p:nvPr/>
        </p:nvSpPr>
        <p:spPr>
          <a:xfrm>
            <a:off x="5120240" y="4203724"/>
            <a:ext cx="1050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Focuses on the living room and bathroom</a:t>
            </a:r>
          </a:p>
        </p:txBody>
      </p:sp>
      <p:sp>
        <p:nvSpPr>
          <p:cNvPr id="34" name="TextBox 60">
            <a:extLst>
              <a:ext uri="{FF2B5EF4-FFF2-40B4-BE49-F238E27FC236}">
                <a16:creationId xmlns:a16="http://schemas.microsoft.com/office/drawing/2014/main" id="{87B71C7F-812E-3A86-94FB-61C5A1DA2150}"/>
              </a:ext>
            </a:extLst>
          </p:cNvPr>
          <p:cNvSpPr txBox="1"/>
          <p:nvPr/>
        </p:nvSpPr>
        <p:spPr>
          <a:xfrm>
            <a:off x="4016709" y="5272834"/>
            <a:ext cx="11238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Does not clean frequently because he is not home that often</a:t>
            </a:r>
          </a:p>
        </p:txBody>
      </p:sp>
      <p:sp>
        <p:nvSpPr>
          <p:cNvPr id="2" name="TextBox 60">
            <a:extLst>
              <a:ext uri="{FF2B5EF4-FFF2-40B4-BE49-F238E27FC236}">
                <a16:creationId xmlns:a16="http://schemas.microsoft.com/office/drawing/2014/main" id="{C6CBE4BD-006C-3855-1A14-337B40AA21A6}"/>
              </a:ext>
            </a:extLst>
          </p:cNvPr>
          <p:cNvSpPr txBox="1"/>
          <p:nvPr/>
        </p:nvSpPr>
        <p:spPr>
          <a:xfrm>
            <a:off x="4137799" y="4220079"/>
            <a:ext cx="9091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Tries to clean as fast as possible </a:t>
            </a:r>
          </a:p>
        </p:txBody>
      </p:sp>
      <p:pic>
        <p:nvPicPr>
          <p:cNvPr id="65" name="Imagen 64" descr="Icono&#10;&#10;Descripción generada automáticamente">
            <a:extLst>
              <a:ext uri="{FF2B5EF4-FFF2-40B4-BE49-F238E27FC236}">
                <a16:creationId xmlns:a16="http://schemas.microsoft.com/office/drawing/2014/main" id="{FE6B987F-C3B7-33D7-8FE2-B967C9BAE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5245813" y="2177658"/>
            <a:ext cx="987674" cy="1207973"/>
          </a:xfrm>
          <a:prstGeom prst="rect">
            <a:avLst/>
          </a:prstGeom>
        </p:spPr>
      </p:pic>
      <p:pic>
        <p:nvPicPr>
          <p:cNvPr id="66" name="Imagen 65" descr="Icono&#10;&#10;Descripción generada automáticamente">
            <a:extLst>
              <a:ext uri="{FF2B5EF4-FFF2-40B4-BE49-F238E27FC236}">
                <a16:creationId xmlns:a16="http://schemas.microsoft.com/office/drawing/2014/main" id="{9B0D32E9-80F5-8BF6-DCC7-040F27A1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6214571" y="2196530"/>
            <a:ext cx="987674" cy="1207973"/>
          </a:xfrm>
          <a:prstGeom prst="rect">
            <a:avLst/>
          </a:prstGeom>
        </p:spPr>
      </p:pic>
      <p:pic>
        <p:nvPicPr>
          <p:cNvPr id="67" name="Imagen 66" descr="Icono&#10;&#10;Descripción generada automáticamente">
            <a:extLst>
              <a:ext uri="{FF2B5EF4-FFF2-40B4-BE49-F238E27FC236}">
                <a16:creationId xmlns:a16="http://schemas.microsoft.com/office/drawing/2014/main" id="{91E41FBA-1E5F-8007-DB44-4FFE9D42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7106086" y="2196527"/>
            <a:ext cx="987674" cy="1207973"/>
          </a:xfrm>
          <a:prstGeom prst="rect">
            <a:avLst/>
          </a:prstGeom>
        </p:spPr>
      </p:pic>
      <p:sp>
        <p:nvSpPr>
          <p:cNvPr id="4" name="TextBox 60">
            <a:extLst>
              <a:ext uri="{FF2B5EF4-FFF2-40B4-BE49-F238E27FC236}">
                <a16:creationId xmlns:a16="http://schemas.microsoft.com/office/drawing/2014/main" id="{80DDFC08-1C86-FCFC-A48C-9BF72DD7C73D}"/>
              </a:ext>
            </a:extLst>
          </p:cNvPr>
          <p:cNvSpPr txBox="1"/>
          <p:nvPr/>
        </p:nvSpPr>
        <p:spPr>
          <a:xfrm>
            <a:off x="7254980" y="2446245"/>
            <a:ext cx="692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Earn more money</a:t>
            </a:r>
          </a:p>
        </p:txBody>
      </p:sp>
      <p:sp>
        <p:nvSpPr>
          <p:cNvPr id="105" name="TextBox 60">
            <a:extLst>
              <a:ext uri="{FF2B5EF4-FFF2-40B4-BE49-F238E27FC236}">
                <a16:creationId xmlns:a16="http://schemas.microsoft.com/office/drawing/2014/main" id="{D7CB6EE9-CD50-C27C-D2C8-3963CB15899E}"/>
              </a:ext>
            </a:extLst>
          </p:cNvPr>
          <p:cNvSpPr txBox="1"/>
          <p:nvPr/>
        </p:nvSpPr>
        <p:spPr>
          <a:xfrm>
            <a:off x="6355192" y="2399309"/>
            <a:ext cx="692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Form a family in the future</a:t>
            </a:r>
          </a:p>
        </p:txBody>
      </p:sp>
      <p:pic>
        <p:nvPicPr>
          <p:cNvPr id="75" name="Imagen 74" descr="Icono&#10;&#10;Descripción generada automáticamente">
            <a:extLst>
              <a:ext uri="{FF2B5EF4-FFF2-40B4-BE49-F238E27FC236}">
                <a16:creationId xmlns:a16="http://schemas.microsoft.com/office/drawing/2014/main" id="{E1C5960C-34CD-A4E2-2766-91A11825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5245813" y="2177657"/>
            <a:ext cx="987674" cy="1207973"/>
          </a:xfrm>
          <a:prstGeom prst="rect">
            <a:avLst/>
          </a:prstGeom>
        </p:spPr>
      </p:pic>
      <p:sp>
        <p:nvSpPr>
          <p:cNvPr id="103" name="TextBox 60">
            <a:extLst>
              <a:ext uri="{FF2B5EF4-FFF2-40B4-BE49-F238E27FC236}">
                <a16:creationId xmlns:a16="http://schemas.microsoft.com/office/drawing/2014/main" id="{529CF6EF-DEF1-AA31-CD29-BC2B126F191C}"/>
              </a:ext>
            </a:extLst>
          </p:cNvPr>
          <p:cNvSpPr txBox="1"/>
          <p:nvPr/>
        </p:nvSpPr>
        <p:spPr>
          <a:xfrm>
            <a:off x="5393281" y="2485708"/>
            <a:ext cx="692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Finish his studies</a:t>
            </a:r>
          </a:p>
        </p:txBody>
      </p:sp>
      <p:pic>
        <p:nvPicPr>
          <p:cNvPr id="77" name="Imagen 76" descr="Icono&#10;&#10;Descripción generada automáticamente">
            <a:extLst>
              <a:ext uri="{FF2B5EF4-FFF2-40B4-BE49-F238E27FC236}">
                <a16:creationId xmlns:a16="http://schemas.microsoft.com/office/drawing/2014/main" id="{7B91A4C2-9023-3F04-C4FD-56E09E83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8287690" y="2177733"/>
            <a:ext cx="987674" cy="1207973"/>
          </a:xfrm>
          <a:prstGeom prst="rect">
            <a:avLst/>
          </a:prstGeom>
        </p:spPr>
      </p:pic>
      <p:pic>
        <p:nvPicPr>
          <p:cNvPr id="79" name="Imagen 78" descr="Icono&#10;&#10;Descripción generada automáticamente">
            <a:extLst>
              <a:ext uri="{FF2B5EF4-FFF2-40B4-BE49-F238E27FC236}">
                <a16:creationId xmlns:a16="http://schemas.microsoft.com/office/drawing/2014/main" id="{B1BE0333-478B-FB80-117D-EFCE81F0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9184822" y="2175703"/>
            <a:ext cx="987674" cy="1207973"/>
          </a:xfrm>
          <a:prstGeom prst="rect">
            <a:avLst/>
          </a:prstGeom>
        </p:spPr>
      </p:pic>
      <p:pic>
        <p:nvPicPr>
          <p:cNvPr id="80" name="Imagen 79" descr="Icono&#10;&#10;Descripción generada automáticamente">
            <a:extLst>
              <a:ext uri="{FF2B5EF4-FFF2-40B4-BE49-F238E27FC236}">
                <a16:creationId xmlns:a16="http://schemas.microsoft.com/office/drawing/2014/main" id="{7AE249E5-8FF1-5ADE-A3C9-08789888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10053352" y="2176230"/>
            <a:ext cx="987674" cy="1207973"/>
          </a:xfrm>
          <a:prstGeom prst="rect">
            <a:avLst/>
          </a:prstGeom>
        </p:spPr>
      </p:pic>
      <p:sp>
        <p:nvSpPr>
          <p:cNvPr id="108" name="TextBox 60">
            <a:extLst>
              <a:ext uri="{FF2B5EF4-FFF2-40B4-BE49-F238E27FC236}">
                <a16:creationId xmlns:a16="http://schemas.microsoft.com/office/drawing/2014/main" id="{72077F1D-A864-4765-0B2C-51E218383C5C}"/>
              </a:ext>
            </a:extLst>
          </p:cNvPr>
          <p:cNvSpPr txBox="1"/>
          <p:nvPr/>
        </p:nvSpPr>
        <p:spPr>
          <a:xfrm>
            <a:off x="8340635" y="2345509"/>
            <a:ext cx="87979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a one stop shop for cleaning products</a:t>
            </a:r>
          </a:p>
        </p:txBody>
      </p:sp>
      <p:pic>
        <p:nvPicPr>
          <p:cNvPr id="81" name="Imagen 80" descr="Icono&#10;&#10;Descripción generada automáticamente">
            <a:extLst>
              <a:ext uri="{FF2B5EF4-FFF2-40B4-BE49-F238E27FC236}">
                <a16:creationId xmlns:a16="http://schemas.microsoft.com/office/drawing/2014/main" id="{A07E09D1-EE7B-583E-59AD-5D928881F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5115767" y="5067648"/>
            <a:ext cx="987674" cy="1207973"/>
          </a:xfrm>
          <a:prstGeom prst="rect">
            <a:avLst/>
          </a:prstGeom>
        </p:spPr>
      </p:pic>
      <p:sp>
        <p:nvSpPr>
          <p:cNvPr id="20" name="TextBox 60">
            <a:extLst>
              <a:ext uri="{FF2B5EF4-FFF2-40B4-BE49-F238E27FC236}">
                <a16:creationId xmlns:a16="http://schemas.microsoft.com/office/drawing/2014/main" id="{89467F0B-91F9-55E7-94D5-C07331932F6E}"/>
              </a:ext>
            </a:extLst>
          </p:cNvPr>
          <p:cNvSpPr txBox="1"/>
          <p:nvPr/>
        </p:nvSpPr>
        <p:spPr>
          <a:xfrm>
            <a:off x="5058244" y="5194495"/>
            <a:ext cx="11025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100" dirty="0"/>
              <a:t>Is not an experienced cleaner; unfamiliar with products</a:t>
            </a:r>
          </a:p>
        </p:txBody>
      </p:sp>
      <p:sp>
        <p:nvSpPr>
          <p:cNvPr id="83" name="TextBox 60">
            <a:extLst>
              <a:ext uri="{FF2B5EF4-FFF2-40B4-BE49-F238E27FC236}">
                <a16:creationId xmlns:a16="http://schemas.microsoft.com/office/drawing/2014/main" id="{B6D2B9DE-61FC-F81F-5637-D157CA8BBBEA}"/>
              </a:ext>
            </a:extLst>
          </p:cNvPr>
          <p:cNvSpPr txBox="1"/>
          <p:nvPr/>
        </p:nvSpPr>
        <p:spPr>
          <a:xfrm>
            <a:off x="9238764" y="2393748"/>
            <a:ext cx="879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a quick solution to cleaning</a:t>
            </a:r>
          </a:p>
        </p:txBody>
      </p:sp>
      <p:sp>
        <p:nvSpPr>
          <p:cNvPr id="85" name="TextBox 60">
            <a:extLst>
              <a:ext uri="{FF2B5EF4-FFF2-40B4-BE49-F238E27FC236}">
                <a16:creationId xmlns:a16="http://schemas.microsoft.com/office/drawing/2014/main" id="{CB3BA6B1-7DCC-25CA-C1F1-49C8EB8E5D28}"/>
              </a:ext>
            </a:extLst>
          </p:cNvPr>
          <p:cNvSpPr txBox="1"/>
          <p:nvPr/>
        </p:nvSpPr>
        <p:spPr>
          <a:xfrm>
            <a:off x="10146801" y="2502664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pic>
        <p:nvPicPr>
          <p:cNvPr id="101" name="Imagen 100" descr="Icono&#10;&#10;Descripción generada automáticamente">
            <a:extLst>
              <a:ext uri="{FF2B5EF4-FFF2-40B4-BE49-F238E27FC236}">
                <a16:creationId xmlns:a16="http://schemas.microsoft.com/office/drawing/2014/main" id="{F9F98208-0505-972B-B813-CA5C271BA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7493967" y="4064905"/>
            <a:ext cx="1214650" cy="1485576"/>
          </a:xfrm>
          <a:prstGeom prst="rect">
            <a:avLst/>
          </a:prstGeom>
        </p:spPr>
      </p:pic>
      <p:pic>
        <p:nvPicPr>
          <p:cNvPr id="102" name="Imagen 101" descr="Icono&#10;&#10;Descripción generada automáticamente">
            <a:extLst>
              <a:ext uri="{FF2B5EF4-FFF2-40B4-BE49-F238E27FC236}">
                <a16:creationId xmlns:a16="http://schemas.microsoft.com/office/drawing/2014/main" id="{DEDEBFAC-03E0-E843-3E36-1789ECC78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6442829" y="4064905"/>
            <a:ext cx="1214650" cy="1485576"/>
          </a:xfrm>
          <a:prstGeom prst="rect">
            <a:avLst/>
          </a:prstGeom>
        </p:spPr>
      </p:pic>
      <p:sp>
        <p:nvSpPr>
          <p:cNvPr id="10" name="TextBox 60">
            <a:extLst>
              <a:ext uri="{FF2B5EF4-FFF2-40B4-BE49-F238E27FC236}">
                <a16:creationId xmlns:a16="http://schemas.microsoft.com/office/drawing/2014/main" id="{BF8A26BB-5FAA-0580-061D-22ECE13AA72A}"/>
              </a:ext>
            </a:extLst>
          </p:cNvPr>
          <p:cNvSpPr txBox="1"/>
          <p:nvPr/>
        </p:nvSpPr>
        <p:spPr>
          <a:xfrm>
            <a:off x="6589392" y="4328220"/>
            <a:ext cx="102686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Uses</a:t>
            </a:r>
          </a:p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vacuum, Swiffer, wipes and air fresheners </a:t>
            </a:r>
          </a:p>
        </p:txBody>
      </p:sp>
      <p:sp>
        <p:nvSpPr>
          <p:cNvPr id="24" name="TextBox 60">
            <a:extLst>
              <a:ext uri="{FF2B5EF4-FFF2-40B4-BE49-F238E27FC236}">
                <a16:creationId xmlns:a16="http://schemas.microsoft.com/office/drawing/2014/main" id="{3A045C38-2F8E-CD58-0137-5B491E0E04C9}"/>
              </a:ext>
            </a:extLst>
          </p:cNvPr>
          <p:cNvSpPr txBox="1"/>
          <p:nvPr/>
        </p:nvSpPr>
        <p:spPr>
          <a:xfrm>
            <a:off x="7615574" y="4257541"/>
            <a:ext cx="1050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Starts by wiping away dust, then wiping all surfaces with Lysol Wipes</a:t>
            </a:r>
          </a:p>
        </p:txBody>
      </p:sp>
      <p:pic>
        <p:nvPicPr>
          <p:cNvPr id="109" name="Imagen 108" descr="Icono&#10;&#10;Descripción generada automáticamente">
            <a:extLst>
              <a:ext uri="{FF2B5EF4-FFF2-40B4-BE49-F238E27FC236}">
                <a16:creationId xmlns:a16="http://schemas.microsoft.com/office/drawing/2014/main" id="{68C26FA2-1F3B-98AA-EA10-8D43CCD54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8976614" y="4254605"/>
            <a:ext cx="987674" cy="1207973"/>
          </a:xfrm>
          <a:prstGeom prst="rect">
            <a:avLst/>
          </a:prstGeom>
        </p:spPr>
      </p:pic>
      <p:sp>
        <p:nvSpPr>
          <p:cNvPr id="96" name="TextBox 60">
            <a:extLst>
              <a:ext uri="{FF2B5EF4-FFF2-40B4-BE49-F238E27FC236}">
                <a16:creationId xmlns:a16="http://schemas.microsoft.com/office/drawing/2014/main" id="{7183D969-E888-B4FE-6EFF-DB6B99AFB2A8}"/>
              </a:ext>
            </a:extLst>
          </p:cNvPr>
          <p:cNvSpPr txBox="1"/>
          <p:nvPr/>
        </p:nvSpPr>
        <p:spPr>
          <a:xfrm>
            <a:off x="8975283" y="4651841"/>
            <a:ext cx="10505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Our product is decently priced</a:t>
            </a:r>
          </a:p>
        </p:txBody>
      </p:sp>
      <p:pic>
        <p:nvPicPr>
          <p:cNvPr id="111" name="Imagen 110" descr="Icono&#10;&#10;Descripción generada automáticamente">
            <a:extLst>
              <a:ext uri="{FF2B5EF4-FFF2-40B4-BE49-F238E27FC236}">
                <a16:creationId xmlns:a16="http://schemas.microsoft.com/office/drawing/2014/main" id="{710226F0-FA04-A558-B22B-6628B043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9860501" y="4277425"/>
            <a:ext cx="987674" cy="1207973"/>
          </a:xfrm>
          <a:prstGeom prst="rect">
            <a:avLst/>
          </a:prstGeom>
        </p:spPr>
      </p:pic>
      <p:pic>
        <p:nvPicPr>
          <p:cNvPr id="113" name="Imagen 112" descr="Icono&#10;&#10;Descripción generada automáticamente">
            <a:extLst>
              <a:ext uri="{FF2B5EF4-FFF2-40B4-BE49-F238E27FC236}">
                <a16:creationId xmlns:a16="http://schemas.microsoft.com/office/drawing/2014/main" id="{44AAFED4-5EEB-15C2-0C75-202CA66B9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10743282" y="4254421"/>
            <a:ext cx="987674" cy="1207973"/>
          </a:xfrm>
          <a:prstGeom prst="rect">
            <a:avLst/>
          </a:prstGeom>
        </p:spPr>
      </p:pic>
      <p:sp>
        <p:nvSpPr>
          <p:cNvPr id="30" name="TextBox 60">
            <a:extLst>
              <a:ext uri="{FF2B5EF4-FFF2-40B4-BE49-F238E27FC236}">
                <a16:creationId xmlns:a16="http://schemas.microsoft.com/office/drawing/2014/main" id="{B910AD19-836E-2B43-F372-949E1B738AB6}"/>
              </a:ext>
            </a:extLst>
          </p:cNvPr>
          <p:cNvSpPr txBox="1"/>
          <p:nvPr/>
        </p:nvSpPr>
        <p:spPr>
          <a:xfrm>
            <a:off x="10746279" y="4407790"/>
            <a:ext cx="1050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Will protect him from touching unclean surfaces in bathroom</a:t>
            </a:r>
          </a:p>
        </p:txBody>
      </p:sp>
      <p:sp>
        <p:nvSpPr>
          <p:cNvPr id="5" name="TextBox 60">
            <a:extLst>
              <a:ext uri="{FF2B5EF4-FFF2-40B4-BE49-F238E27FC236}">
                <a16:creationId xmlns:a16="http://schemas.microsoft.com/office/drawing/2014/main" id="{2117D079-9612-D5CD-39EC-07769F041A89}"/>
              </a:ext>
            </a:extLst>
          </p:cNvPr>
          <p:cNvSpPr txBox="1"/>
          <p:nvPr/>
        </p:nvSpPr>
        <p:spPr>
          <a:xfrm>
            <a:off x="9905528" y="4582367"/>
            <a:ext cx="9228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Our product is multi use</a:t>
            </a:r>
          </a:p>
        </p:txBody>
      </p:sp>
      <p:sp>
        <p:nvSpPr>
          <p:cNvPr id="114" name="TextBox 60">
            <a:extLst>
              <a:ext uri="{FF2B5EF4-FFF2-40B4-BE49-F238E27FC236}">
                <a16:creationId xmlns:a16="http://schemas.microsoft.com/office/drawing/2014/main" id="{D22DADEF-AFC4-AC2E-E53F-1D797DDCB273}"/>
              </a:ext>
            </a:extLst>
          </p:cNvPr>
          <p:cNvSpPr txBox="1"/>
          <p:nvPr/>
        </p:nvSpPr>
        <p:spPr>
          <a:xfrm>
            <a:off x="10020892" y="2299501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15" name="Imagen 114" descr="Icono&#10;&#10;Descripción generada automáticamente">
            <a:extLst>
              <a:ext uri="{FF2B5EF4-FFF2-40B4-BE49-F238E27FC236}">
                <a16:creationId xmlns:a16="http://schemas.microsoft.com/office/drawing/2014/main" id="{115305A8-37AB-5DDF-8740-C1343ED8C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10053352" y="2176228"/>
            <a:ext cx="987674" cy="1207973"/>
          </a:xfrm>
          <a:prstGeom prst="rect">
            <a:avLst/>
          </a:prstGeom>
        </p:spPr>
      </p:pic>
      <p:sp>
        <p:nvSpPr>
          <p:cNvPr id="118" name="TextBox 60">
            <a:extLst>
              <a:ext uri="{FF2B5EF4-FFF2-40B4-BE49-F238E27FC236}">
                <a16:creationId xmlns:a16="http://schemas.microsoft.com/office/drawing/2014/main" id="{D04F51CE-39A1-2343-559E-972B8B69EADC}"/>
              </a:ext>
            </a:extLst>
          </p:cNvPr>
          <p:cNvSpPr txBox="1"/>
          <p:nvPr/>
        </p:nvSpPr>
        <p:spPr>
          <a:xfrm>
            <a:off x="10146801" y="2502662"/>
            <a:ext cx="8797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some money</a:t>
            </a:r>
          </a:p>
        </p:txBody>
      </p:sp>
      <p:sp>
        <p:nvSpPr>
          <p:cNvPr id="123" name="TextBox 60">
            <a:extLst>
              <a:ext uri="{FF2B5EF4-FFF2-40B4-BE49-F238E27FC236}">
                <a16:creationId xmlns:a16="http://schemas.microsoft.com/office/drawing/2014/main" id="{4FB69ED4-8B19-D8E4-9FEF-DA223908EA4D}"/>
              </a:ext>
            </a:extLst>
          </p:cNvPr>
          <p:cNvSpPr txBox="1"/>
          <p:nvPr/>
        </p:nvSpPr>
        <p:spPr>
          <a:xfrm>
            <a:off x="10020892" y="2299502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124" name="TextBox 60">
            <a:extLst>
              <a:ext uri="{FF2B5EF4-FFF2-40B4-BE49-F238E27FC236}">
                <a16:creationId xmlns:a16="http://schemas.microsoft.com/office/drawing/2014/main" id="{D92B54E6-A5BF-FEF3-BD34-56C56550EBCC}"/>
              </a:ext>
            </a:extLst>
          </p:cNvPr>
          <p:cNvSpPr txBox="1"/>
          <p:nvPr/>
        </p:nvSpPr>
        <p:spPr>
          <a:xfrm>
            <a:off x="10146801" y="2502663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sp>
        <p:nvSpPr>
          <p:cNvPr id="125" name="TextBox 60">
            <a:extLst>
              <a:ext uri="{FF2B5EF4-FFF2-40B4-BE49-F238E27FC236}">
                <a16:creationId xmlns:a16="http://schemas.microsoft.com/office/drawing/2014/main" id="{454B323D-9FD6-7989-ED6E-EF7A6CED2E5F}"/>
              </a:ext>
            </a:extLst>
          </p:cNvPr>
          <p:cNvSpPr txBox="1"/>
          <p:nvPr/>
        </p:nvSpPr>
        <p:spPr>
          <a:xfrm>
            <a:off x="10020892" y="2299500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26" name="Imagen 125" descr="Icono&#10;&#10;Descripción generada automáticamente">
            <a:extLst>
              <a:ext uri="{FF2B5EF4-FFF2-40B4-BE49-F238E27FC236}">
                <a16:creationId xmlns:a16="http://schemas.microsoft.com/office/drawing/2014/main" id="{B2F95BC3-F210-A911-F167-A341AF2E8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10053352" y="2176227"/>
            <a:ext cx="987674" cy="1207973"/>
          </a:xfrm>
          <a:prstGeom prst="rect">
            <a:avLst/>
          </a:prstGeom>
        </p:spPr>
      </p:pic>
      <p:sp>
        <p:nvSpPr>
          <p:cNvPr id="127" name="TextBox 60">
            <a:extLst>
              <a:ext uri="{FF2B5EF4-FFF2-40B4-BE49-F238E27FC236}">
                <a16:creationId xmlns:a16="http://schemas.microsoft.com/office/drawing/2014/main" id="{89E4B87E-563C-8533-FB82-A99EC9572721}"/>
              </a:ext>
            </a:extLst>
          </p:cNvPr>
          <p:cNvSpPr txBox="1"/>
          <p:nvPr/>
        </p:nvSpPr>
        <p:spPr>
          <a:xfrm>
            <a:off x="10079701" y="2315544"/>
            <a:ext cx="97204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Does not see value in expensive cleaning products</a:t>
            </a:r>
          </a:p>
        </p:txBody>
      </p:sp>
      <p:sp>
        <p:nvSpPr>
          <p:cNvPr id="1024" name="TextBox 60">
            <a:extLst>
              <a:ext uri="{FF2B5EF4-FFF2-40B4-BE49-F238E27FC236}">
                <a16:creationId xmlns:a16="http://schemas.microsoft.com/office/drawing/2014/main" id="{C8D94A1C-FDEE-06B0-A288-6B1B96C9F847}"/>
              </a:ext>
            </a:extLst>
          </p:cNvPr>
          <p:cNvSpPr txBox="1"/>
          <p:nvPr/>
        </p:nvSpPr>
        <p:spPr>
          <a:xfrm>
            <a:off x="10909948" y="2299503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1025" name="TextBox 60">
            <a:extLst>
              <a:ext uri="{FF2B5EF4-FFF2-40B4-BE49-F238E27FC236}">
                <a16:creationId xmlns:a16="http://schemas.microsoft.com/office/drawing/2014/main" id="{E7576938-B3BB-D5CF-3DB6-D66940952204}"/>
              </a:ext>
            </a:extLst>
          </p:cNvPr>
          <p:cNvSpPr txBox="1"/>
          <p:nvPr/>
        </p:nvSpPr>
        <p:spPr>
          <a:xfrm>
            <a:off x="11035857" y="2502664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sp>
        <p:nvSpPr>
          <p:cNvPr id="1026" name="TextBox 60">
            <a:extLst>
              <a:ext uri="{FF2B5EF4-FFF2-40B4-BE49-F238E27FC236}">
                <a16:creationId xmlns:a16="http://schemas.microsoft.com/office/drawing/2014/main" id="{F788AF6A-35AB-8C09-1EB9-CE7A73972D66}"/>
              </a:ext>
            </a:extLst>
          </p:cNvPr>
          <p:cNvSpPr txBox="1"/>
          <p:nvPr/>
        </p:nvSpPr>
        <p:spPr>
          <a:xfrm>
            <a:off x="10909948" y="2299501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027" name="Imagen 1026" descr="Icono&#10;&#10;Descripción generada automáticamente">
            <a:extLst>
              <a:ext uri="{FF2B5EF4-FFF2-40B4-BE49-F238E27FC236}">
                <a16:creationId xmlns:a16="http://schemas.microsoft.com/office/drawing/2014/main" id="{6EAD4938-E1EC-1BD9-7CCF-28C207ABF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10942408" y="2176228"/>
            <a:ext cx="987674" cy="1207973"/>
          </a:xfrm>
          <a:prstGeom prst="rect">
            <a:avLst/>
          </a:prstGeom>
        </p:spPr>
      </p:pic>
      <p:sp>
        <p:nvSpPr>
          <p:cNvPr id="1029" name="TextBox 60">
            <a:extLst>
              <a:ext uri="{FF2B5EF4-FFF2-40B4-BE49-F238E27FC236}">
                <a16:creationId xmlns:a16="http://schemas.microsoft.com/office/drawing/2014/main" id="{4D3F59B1-C170-A9EA-F337-87F89E878A6B}"/>
              </a:ext>
            </a:extLst>
          </p:cNvPr>
          <p:cNvSpPr txBox="1"/>
          <p:nvPr/>
        </p:nvSpPr>
        <p:spPr>
          <a:xfrm>
            <a:off x="10957428" y="2527080"/>
            <a:ext cx="1045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Friendly with environment</a:t>
            </a:r>
          </a:p>
        </p:txBody>
      </p:sp>
      <p:sp>
        <p:nvSpPr>
          <p:cNvPr id="1030" name="TextBox 60">
            <a:extLst>
              <a:ext uri="{FF2B5EF4-FFF2-40B4-BE49-F238E27FC236}">
                <a16:creationId xmlns:a16="http://schemas.microsoft.com/office/drawing/2014/main" id="{BC9B8CEB-C712-BFD1-B194-1A2E3D0A6D47}"/>
              </a:ext>
            </a:extLst>
          </p:cNvPr>
          <p:cNvSpPr txBox="1"/>
          <p:nvPr/>
        </p:nvSpPr>
        <p:spPr>
          <a:xfrm>
            <a:off x="10909948" y="2299502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1031" name="TextBox 60">
            <a:extLst>
              <a:ext uri="{FF2B5EF4-FFF2-40B4-BE49-F238E27FC236}">
                <a16:creationId xmlns:a16="http://schemas.microsoft.com/office/drawing/2014/main" id="{A1A4BB9D-6195-F6C5-0AAB-41E2C3DD0BB3}"/>
              </a:ext>
            </a:extLst>
          </p:cNvPr>
          <p:cNvSpPr txBox="1"/>
          <p:nvPr/>
        </p:nvSpPr>
        <p:spPr>
          <a:xfrm>
            <a:off x="11035857" y="2502663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sp>
        <p:nvSpPr>
          <p:cNvPr id="1032" name="TextBox 60">
            <a:extLst>
              <a:ext uri="{FF2B5EF4-FFF2-40B4-BE49-F238E27FC236}">
                <a16:creationId xmlns:a16="http://schemas.microsoft.com/office/drawing/2014/main" id="{AF035656-86A9-A73F-C8D3-7D9E90CDCCDC}"/>
              </a:ext>
            </a:extLst>
          </p:cNvPr>
          <p:cNvSpPr txBox="1"/>
          <p:nvPr/>
        </p:nvSpPr>
        <p:spPr>
          <a:xfrm>
            <a:off x="10909948" y="2299500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033" name="Imagen 1032" descr="Icono&#10;&#10;Descripción generada automáticamente">
            <a:extLst>
              <a:ext uri="{FF2B5EF4-FFF2-40B4-BE49-F238E27FC236}">
                <a16:creationId xmlns:a16="http://schemas.microsoft.com/office/drawing/2014/main" id="{2F80A3B7-3855-69E6-E40F-A1A2E5F2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10942408" y="2176227"/>
            <a:ext cx="987674" cy="1207973"/>
          </a:xfrm>
          <a:prstGeom prst="rect">
            <a:avLst/>
          </a:prstGeom>
        </p:spPr>
      </p:pic>
      <p:sp>
        <p:nvSpPr>
          <p:cNvPr id="1034" name="TextBox 60">
            <a:extLst>
              <a:ext uri="{FF2B5EF4-FFF2-40B4-BE49-F238E27FC236}">
                <a16:creationId xmlns:a16="http://schemas.microsoft.com/office/drawing/2014/main" id="{573F968E-0DFD-082E-1C94-5692EBF0D6A5}"/>
              </a:ext>
            </a:extLst>
          </p:cNvPr>
          <p:cNvSpPr txBox="1"/>
          <p:nvPr/>
        </p:nvSpPr>
        <p:spPr>
          <a:xfrm>
            <a:off x="10855686" y="2374741"/>
            <a:ext cx="11966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Prefers an environ-mentally friendly  solution</a:t>
            </a:r>
          </a:p>
        </p:txBody>
      </p:sp>
      <p:sp>
        <p:nvSpPr>
          <p:cNvPr id="1035" name="TextBox 60">
            <a:extLst>
              <a:ext uri="{FF2B5EF4-FFF2-40B4-BE49-F238E27FC236}">
                <a16:creationId xmlns:a16="http://schemas.microsoft.com/office/drawing/2014/main" id="{3BCD16B2-822C-72F2-9DD5-E4686EB5FDC4}"/>
              </a:ext>
            </a:extLst>
          </p:cNvPr>
          <p:cNvSpPr txBox="1"/>
          <p:nvPr/>
        </p:nvSpPr>
        <p:spPr>
          <a:xfrm>
            <a:off x="9802422" y="5480397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1036" name="TextBox 60">
            <a:extLst>
              <a:ext uri="{FF2B5EF4-FFF2-40B4-BE49-F238E27FC236}">
                <a16:creationId xmlns:a16="http://schemas.microsoft.com/office/drawing/2014/main" id="{5512FDAF-F500-D1CA-A93B-42A0A3338898}"/>
              </a:ext>
            </a:extLst>
          </p:cNvPr>
          <p:cNvSpPr txBox="1"/>
          <p:nvPr/>
        </p:nvSpPr>
        <p:spPr>
          <a:xfrm>
            <a:off x="9928331" y="5683558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sp>
        <p:nvSpPr>
          <p:cNvPr id="1037" name="TextBox 60">
            <a:extLst>
              <a:ext uri="{FF2B5EF4-FFF2-40B4-BE49-F238E27FC236}">
                <a16:creationId xmlns:a16="http://schemas.microsoft.com/office/drawing/2014/main" id="{E5A3954F-435F-EC92-BBD3-8EFECB28EBD3}"/>
              </a:ext>
            </a:extLst>
          </p:cNvPr>
          <p:cNvSpPr txBox="1"/>
          <p:nvPr/>
        </p:nvSpPr>
        <p:spPr>
          <a:xfrm>
            <a:off x="9802422" y="5480395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038" name="Imagen 1037" descr="Icono&#10;&#10;Descripción generada automáticamente">
            <a:extLst>
              <a:ext uri="{FF2B5EF4-FFF2-40B4-BE49-F238E27FC236}">
                <a16:creationId xmlns:a16="http://schemas.microsoft.com/office/drawing/2014/main" id="{92C9289A-1535-F328-DB2C-7AF26E21D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72902">
            <a:off x="9834882" y="5357122"/>
            <a:ext cx="987674" cy="1207973"/>
          </a:xfrm>
          <a:prstGeom prst="rect">
            <a:avLst/>
          </a:prstGeom>
        </p:spPr>
      </p:pic>
      <p:sp>
        <p:nvSpPr>
          <p:cNvPr id="1039" name="TextBox 60">
            <a:extLst>
              <a:ext uri="{FF2B5EF4-FFF2-40B4-BE49-F238E27FC236}">
                <a16:creationId xmlns:a16="http://schemas.microsoft.com/office/drawing/2014/main" id="{F9DBB415-1309-EB21-ABED-061625986761}"/>
              </a:ext>
            </a:extLst>
          </p:cNvPr>
          <p:cNvSpPr txBox="1"/>
          <p:nvPr/>
        </p:nvSpPr>
        <p:spPr>
          <a:xfrm>
            <a:off x="9818536" y="5595834"/>
            <a:ext cx="1045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Intuitive, fast product; not complex or multi step</a:t>
            </a:r>
          </a:p>
        </p:txBody>
      </p:sp>
      <p:sp>
        <p:nvSpPr>
          <p:cNvPr id="9" name="TextBox 38">
            <a:extLst>
              <a:ext uri="{FF2B5EF4-FFF2-40B4-BE49-F238E27FC236}">
                <a16:creationId xmlns:a16="http://schemas.microsoft.com/office/drawing/2014/main" id="{B7DACEA6-EAD6-2C60-6B83-5B4266C58551}"/>
              </a:ext>
            </a:extLst>
          </p:cNvPr>
          <p:cNvSpPr txBox="1"/>
          <p:nvPr/>
        </p:nvSpPr>
        <p:spPr>
          <a:xfrm>
            <a:off x="8534564" y="833737"/>
            <a:ext cx="3167979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000" b="1" dirty="0">
                <a:solidFill>
                  <a:schemeClr val="bg1"/>
                </a:solidFill>
                <a:highlight>
                  <a:srgbClr val="002060"/>
                </a:highlight>
                <a:cs typeface="Arial" pitchFamily="34" charset="0"/>
              </a:rPr>
              <a:t>Christian</a:t>
            </a:r>
            <a:endParaRPr lang="ko-KR" altLang="en-US" sz="2000" b="1" dirty="0">
              <a:solidFill>
                <a:schemeClr val="bg1"/>
              </a:solidFill>
              <a:highlight>
                <a:srgbClr val="002060"/>
              </a:highlight>
              <a:cs typeface="Arial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1783D3C-C109-F80F-E40C-1DF811FB2F7A}"/>
              </a:ext>
            </a:extLst>
          </p:cNvPr>
          <p:cNvSpPr/>
          <p:nvPr/>
        </p:nvSpPr>
        <p:spPr>
          <a:xfrm>
            <a:off x="11290199" y="1221607"/>
            <a:ext cx="188362" cy="24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CBC70BF-1F67-457E-D4F7-F603276D59F5}"/>
              </a:ext>
            </a:extLst>
          </p:cNvPr>
          <p:cNvSpPr/>
          <p:nvPr/>
        </p:nvSpPr>
        <p:spPr>
          <a:xfrm>
            <a:off x="10657631" y="415216"/>
            <a:ext cx="1276100" cy="1237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6" name="Picture 2" descr="Hombre joven ilustraci�n del vector del icono del dise�o | Hombre joven,  Jovenes, Dibujos kawaii de animales">
            <a:extLst>
              <a:ext uri="{FF2B5EF4-FFF2-40B4-BE49-F238E27FC236}">
                <a16:creationId xmlns:a16="http://schemas.microsoft.com/office/drawing/2014/main" id="{896CFCAA-1934-6A13-86D4-0D47FCDF7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7" t="3185" r="30120" b="3448"/>
          <a:stretch/>
        </p:blipFill>
        <p:spPr bwMode="auto">
          <a:xfrm>
            <a:off x="11100780" y="437730"/>
            <a:ext cx="420858" cy="115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B990A2-D499-4EAE-708E-F09B0916B06D}"/>
              </a:ext>
            </a:extLst>
          </p:cNvPr>
          <p:cNvSpPr/>
          <p:nvPr/>
        </p:nvSpPr>
        <p:spPr>
          <a:xfrm>
            <a:off x="144108" y="1071582"/>
            <a:ext cx="1947343" cy="45417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TextBox 75">
            <a:extLst>
              <a:ext uri="{FF2B5EF4-FFF2-40B4-BE49-F238E27FC236}">
                <a16:creationId xmlns:a16="http://schemas.microsoft.com/office/drawing/2014/main" id="{5F880A22-B91C-B43E-7F36-17DFE288CBF4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Personas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1E6F0396-102F-0FF5-A157-B4E31E444D12}"/>
              </a:ext>
            </a:extLst>
          </p:cNvPr>
          <p:cNvSpPr txBox="1"/>
          <p:nvPr/>
        </p:nvSpPr>
        <p:spPr>
          <a:xfrm>
            <a:off x="-1241101" y="1010352"/>
            <a:ext cx="4638739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800" b="1" dirty="0">
                <a:solidFill>
                  <a:srgbClr val="002060"/>
                </a:solidFill>
                <a:cs typeface="Arial" pitchFamily="34" charset="0"/>
              </a:rPr>
              <a:t>Persona 2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9" name="Marcador de número de diapositiva 30">
            <a:extLst>
              <a:ext uri="{FF2B5EF4-FFF2-40B4-BE49-F238E27FC236}">
                <a16:creationId xmlns:a16="http://schemas.microsoft.com/office/drawing/2014/main" id="{FCABA0CD-B9DD-7896-02A3-389CE4BCB59F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73940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4AEB51FD-E570-21C2-CB0E-168B6309E6EA}"/>
              </a:ext>
            </a:extLst>
          </p:cNvPr>
          <p:cNvSpPr/>
          <p:nvPr/>
        </p:nvSpPr>
        <p:spPr>
          <a:xfrm>
            <a:off x="7101357" y="1712185"/>
            <a:ext cx="4959262" cy="2004991"/>
          </a:xfrm>
          <a:prstGeom prst="roundRect">
            <a:avLst>
              <a:gd name="adj" fmla="val 119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101A12-F40A-3369-F609-7D57CAA07AFC}"/>
              </a:ext>
            </a:extLst>
          </p:cNvPr>
          <p:cNvSpPr/>
          <p:nvPr/>
        </p:nvSpPr>
        <p:spPr>
          <a:xfrm>
            <a:off x="10906036" y="4749636"/>
            <a:ext cx="768085" cy="768085"/>
          </a:xfrm>
          <a:prstGeom prst="ellipse">
            <a:avLst/>
          </a:prstGeom>
          <a:solidFill>
            <a:srgbClr val="0E9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25" name="Gráfico 24" descr="Gesto de doble toque con relleno sólido">
            <a:extLst>
              <a:ext uri="{FF2B5EF4-FFF2-40B4-BE49-F238E27FC236}">
                <a16:creationId xmlns:a16="http://schemas.microsoft.com/office/drawing/2014/main" id="{45581642-5D60-627A-4993-FE980565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4562" y="1813566"/>
            <a:ext cx="313918" cy="313918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80DED6E-F9FF-DBEB-1ED1-E039FC9293E9}"/>
              </a:ext>
            </a:extLst>
          </p:cNvPr>
          <p:cNvSpPr/>
          <p:nvPr/>
        </p:nvSpPr>
        <p:spPr>
          <a:xfrm>
            <a:off x="123325" y="1717134"/>
            <a:ext cx="3614530" cy="4130078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6F54AF-C1C7-D03D-1583-114CA4F7DB28}"/>
              </a:ext>
            </a:extLst>
          </p:cNvPr>
          <p:cNvGrpSpPr/>
          <p:nvPr/>
        </p:nvGrpSpPr>
        <p:grpSpPr>
          <a:xfrm>
            <a:off x="226334" y="1773054"/>
            <a:ext cx="3590625" cy="1751693"/>
            <a:chOff x="781475" y="2574735"/>
            <a:chExt cx="2081822" cy="13137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AEE291-2AAC-3981-824F-09CD8465F364}"/>
                </a:ext>
              </a:extLst>
            </p:cNvPr>
            <p:cNvSpPr txBox="1"/>
            <p:nvPr/>
          </p:nvSpPr>
          <p:spPr>
            <a:xfrm>
              <a:off x="803641" y="3646132"/>
              <a:ext cx="2059656" cy="24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5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71326B-D349-04F9-1177-D4DC01EC988A}"/>
                </a:ext>
              </a:extLst>
            </p:cNvPr>
            <p:cNvSpPr txBox="1"/>
            <p:nvPr/>
          </p:nvSpPr>
          <p:spPr>
            <a:xfrm>
              <a:off x="781475" y="2574735"/>
              <a:ext cx="207773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b="1" dirty="0">
                  <a:solidFill>
                    <a:srgbClr val="002060"/>
                  </a:solidFill>
                  <a:cs typeface="Arial" pitchFamily="34" charset="0"/>
                </a:rPr>
                <a:t>Bio</a:t>
              </a:r>
              <a:endParaRPr lang="ko-KR" altLang="en-US" sz="1867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D906B047-6BC2-A323-4E7A-13C6CDC11E72}"/>
              </a:ext>
            </a:extLst>
          </p:cNvPr>
          <p:cNvSpPr/>
          <p:nvPr/>
        </p:nvSpPr>
        <p:spPr>
          <a:xfrm>
            <a:off x="3777734" y="1717134"/>
            <a:ext cx="1230955" cy="20118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" name="TextBox 49">
            <a:extLst>
              <a:ext uri="{FF2B5EF4-FFF2-40B4-BE49-F238E27FC236}">
                <a16:creationId xmlns:a16="http://schemas.microsoft.com/office/drawing/2014/main" id="{3F4E3DF8-23B1-4D9A-6E77-E0554CC215DA}"/>
              </a:ext>
            </a:extLst>
          </p:cNvPr>
          <p:cNvSpPr txBox="1"/>
          <p:nvPr/>
        </p:nvSpPr>
        <p:spPr>
          <a:xfrm>
            <a:off x="3844256" y="1791825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Quote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D14FB1B-309F-D989-3B2C-345778942BAF}"/>
              </a:ext>
            </a:extLst>
          </p:cNvPr>
          <p:cNvSpPr/>
          <p:nvPr/>
        </p:nvSpPr>
        <p:spPr>
          <a:xfrm>
            <a:off x="3782212" y="3748886"/>
            <a:ext cx="2223893" cy="2714976"/>
          </a:xfrm>
          <a:prstGeom prst="roundRect">
            <a:avLst>
              <a:gd name="adj" fmla="val 105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FBCDBA8C-F459-2AE7-7BCF-8E35A32CD083}"/>
              </a:ext>
            </a:extLst>
          </p:cNvPr>
          <p:cNvSpPr/>
          <p:nvPr/>
        </p:nvSpPr>
        <p:spPr>
          <a:xfrm>
            <a:off x="6038124" y="3748886"/>
            <a:ext cx="2451947" cy="20558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315C5C05-C67E-50D7-6764-FB98EEE95BAC}"/>
              </a:ext>
            </a:extLst>
          </p:cNvPr>
          <p:cNvSpPr/>
          <p:nvPr/>
        </p:nvSpPr>
        <p:spPr>
          <a:xfrm>
            <a:off x="8555939" y="3753916"/>
            <a:ext cx="3504680" cy="2050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2" name="TextBox 49">
            <a:extLst>
              <a:ext uri="{FF2B5EF4-FFF2-40B4-BE49-F238E27FC236}">
                <a16:creationId xmlns:a16="http://schemas.microsoft.com/office/drawing/2014/main" id="{CF9B7134-8DEE-0D0C-6FD9-7E122FD56489}"/>
              </a:ext>
            </a:extLst>
          </p:cNvPr>
          <p:cNvSpPr txBox="1"/>
          <p:nvPr/>
        </p:nvSpPr>
        <p:spPr>
          <a:xfrm>
            <a:off x="3858899" y="3851943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Behaviors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3" name="TextBox 49">
            <a:extLst>
              <a:ext uri="{FF2B5EF4-FFF2-40B4-BE49-F238E27FC236}">
                <a16:creationId xmlns:a16="http://schemas.microsoft.com/office/drawing/2014/main" id="{8F1B873C-153B-D489-34B7-433C6380FD6E}"/>
              </a:ext>
            </a:extLst>
          </p:cNvPr>
          <p:cNvSpPr txBox="1"/>
          <p:nvPr/>
        </p:nvSpPr>
        <p:spPr>
          <a:xfrm>
            <a:off x="6119659" y="3876834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Cleaning use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56E5FA4A-0BC0-6270-FCD7-89377512A0A7}"/>
              </a:ext>
            </a:extLst>
          </p:cNvPr>
          <p:cNvSpPr txBox="1"/>
          <p:nvPr/>
        </p:nvSpPr>
        <p:spPr>
          <a:xfrm>
            <a:off x="8664760" y="3805572"/>
            <a:ext cx="234388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Reasons to use and buy this product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D7D2D936-4A8D-ABDE-CA4A-E035D1D97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400532" y="2230162"/>
            <a:ext cx="987674" cy="1207973"/>
          </a:xfrm>
          <a:prstGeom prst="rect">
            <a:avLst/>
          </a:prstGeom>
        </p:spPr>
      </p:pic>
      <p:sp>
        <p:nvSpPr>
          <p:cNvPr id="78" name="TextBox 60">
            <a:extLst>
              <a:ext uri="{FF2B5EF4-FFF2-40B4-BE49-F238E27FC236}">
                <a16:creationId xmlns:a16="http://schemas.microsoft.com/office/drawing/2014/main" id="{4448D015-1993-4533-78C7-F6192C540EF4}"/>
              </a:ext>
            </a:extLst>
          </p:cNvPr>
          <p:cNvSpPr txBox="1"/>
          <p:nvPr/>
        </p:nvSpPr>
        <p:spPr>
          <a:xfrm>
            <a:off x="476596" y="2588704"/>
            <a:ext cx="9040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Professional Cleaner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4" name="Gráfico 13" descr="Usuario con relleno sólido">
            <a:extLst>
              <a:ext uri="{FF2B5EF4-FFF2-40B4-BE49-F238E27FC236}">
                <a16:creationId xmlns:a16="http://schemas.microsoft.com/office/drawing/2014/main" id="{36B4BBED-FDF8-ADD9-07D9-0E32DE921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5597" y="1780697"/>
            <a:ext cx="300171" cy="300171"/>
          </a:xfrm>
          <a:prstGeom prst="rect">
            <a:avLst/>
          </a:prstGeom>
        </p:spPr>
      </p:pic>
      <p:sp>
        <p:nvSpPr>
          <p:cNvPr id="97" name="Rectángulo: esquinas redondeadas 96">
            <a:extLst>
              <a:ext uri="{FF2B5EF4-FFF2-40B4-BE49-F238E27FC236}">
                <a16:creationId xmlns:a16="http://schemas.microsoft.com/office/drawing/2014/main" id="{880E2418-06B1-D962-61EC-46BBAF0532B4}"/>
              </a:ext>
            </a:extLst>
          </p:cNvPr>
          <p:cNvSpPr/>
          <p:nvPr/>
        </p:nvSpPr>
        <p:spPr>
          <a:xfrm>
            <a:off x="5048285" y="1715888"/>
            <a:ext cx="2020532" cy="2004991"/>
          </a:xfrm>
          <a:prstGeom prst="roundRect">
            <a:avLst>
              <a:gd name="adj" fmla="val 99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9" name="TextBox 49">
            <a:extLst>
              <a:ext uri="{FF2B5EF4-FFF2-40B4-BE49-F238E27FC236}">
                <a16:creationId xmlns:a16="http://schemas.microsoft.com/office/drawing/2014/main" id="{AA1B959D-35BA-80FB-9B7F-D783775CB9C9}"/>
              </a:ext>
            </a:extLst>
          </p:cNvPr>
          <p:cNvSpPr txBox="1"/>
          <p:nvPr/>
        </p:nvSpPr>
        <p:spPr>
          <a:xfrm>
            <a:off x="5227358" y="1780697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Goals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07" name="TextBox 49">
            <a:extLst>
              <a:ext uri="{FF2B5EF4-FFF2-40B4-BE49-F238E27FC236}">
                <a16:creationId xmlns:a16="http://schemas.microsoft.com/office/drawing/2014/main" id="{0B91F991-6F31-6676-92E7-656045AF8B85}"/>
              </a:ext>
            </a:extLst>
          </p:cNvPr>
          <p:cNvSpPr txBox="1"/>
          <p:nvPr/>
        </p:nvSpPr>
        <p:spPr>
          <a:xfrm>
            <a:off x="7226496" y="1801437"/>
            <a:ext cx="224741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Pain points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" name="TextBox 49">
            <a:extLst>
              <a:ext uri="{FF2B5EF4-FFF2-40B4-BE49-F238E27FC236}">
                <a16:creationId xmlns:a16="http://schemas.microsoft.com/office/drawing/2014/main" id="{0546C387-428F-5101-FEA8-EAFF5D8D1D84}"/>
              </a:ext>
            </a:extLst>
          </p:cNvPr>
          <p:cNvSpPr txBox="1"/>
          <p:nvPr/>
        </p:nvSpPr>
        <p:spPr>
          <a:xfrm>
            <a:off x="198151" y="3668554"/>
            <a:ext cx="35835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Personality and Interests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1" name="Gráfico 30" descr="Cubo y fregona con relleno sólido">
            <a:extLst>
              <a:ext uri="{FF2B5EF4-FFF2-40B4-BE49-F238E27FC236}">
                <a16:creationId xmlns:a16="http://schemas.microsoft.com/office/drawing/2014/main" id="{D3BB8301-67E8-50B9-AC4E-0D180661A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7972" y="3860016"/>
            <a:ext cx="336957" cy="33695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2B743DA-F927-A53C-54A6-03B9D4A0A2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596718" y="3886360"/>
            <a:ext cx="278773" cy="323700"/>
          </a:xfrm>
          <a:prstGeom prst="rect">
            <a:avLst/>
          </a:prstGeom>
        </p:spPr>
      </p:pic>
      <p:pic>
        <p:nvPicPr>
          <p:cNvPr id="26" name="Gráfico 25" descr="Mano levantada con relleno sólido">
            <a:extLst>
              <a:ext uri="{FF2B5EF4-FFF2-40B4-BE49-F238E27FC236}">
                <a16:creationId xmlns:a16="http://schemas.microsoft.com/office/drawing/2014/main" id="{B8D2A1B0-1786-5615-61F6-483516DE41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76946" y="3850797"/>
            <a:ext cx="307611" cy="307611"/>
          </a:xfrm>
          <a:prstGeom prst="rect">
            <a:avLst/>
          </a:prstGeom>
        </p:spPr>
      </p:pic>
      <p:pic>
        <p:nvPicPr>
          <p:cNvPr id="28" name="Gráfico 27" descr="Burbuja de chat con relleno sólido">
            <a:extLst>
              <a:ext uri="{FF2B5EF4-FFF2-40B4-BE49-F238E27FC236}">
                <a16:creationId xmlns:a16="http://schemas.microsoft.com/office/drawing/2014/main" id="{4688C844-A66A-CA5A-3B96-FAD67AEB0D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80639" y="1846137"/>
            <a:ext cx="272763" cy="272763"/>
          </a:xfrm>
          <a:prstGeom prst="rect">
            <a:avLst/>
          </a:prstGeom>
        </p:spPr>
      </p:pic>
      <p:pic>
        <p:nvPicPr>
          <p:cNvPr id="32" name="Gráfico 31" descr="Puño cerrado con relleno sólido">
            <a:extLst>
              <a:ext uri="{FF2B5EF4-FFF2-40B4-BE49-F238E27FC236}">
                <a16:creationId xmlns:a16="http://schemas.microsoft.com/office/drawing/2014/main" id="{3717C482-9E2B-560F-05D0-21FD3C3C46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14237" y="1778675"/>
            <a:ext cx="374035" cy="374035"/>
          </a:xfrm>
          <a:prstGeom prst="rect">
            <a:avLst/>
          </a:prstGeom>
        </p:spPr>
      </p:pic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7DE3EF58-71E7-8F03-E2A7-826B1C163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1298353" y="2234113"/>
            <a:ext cx="987674" cy="1207973"/>
          </a:xfrm>
          <a:prstGeom prst="rect">
            <a:avLst/>
          </a:prstGeom>
        </p:spPr>
      </p:pic>
      <p:sp>
        <p:nvSpPr>
          <p:cNvPr id="82" name="TextBox 60">
            <a:extLst>
              <a:ext uri="{FF2B5EF4-FFF2-40B4-BE49-F238E27FC236}">
                <a16:creationId xmlns:a16="http://schemas.microsoft.com/office/drawing/2014/main" id="{4CA08244-9806-3A91-E5DE-E6841674E5FA}"/>
              </a:ext>
            </a:extLst>
          </p:cNvPr>
          <p:cNvSpPr txBox="1"/>
          <p:nvPr/>
        </p:nvSpPr>
        <p:spPr>
          <a:xfrm>
            <a:off x="1429547" y="2588704"/>
            <a:ext cx="76299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45</a:t>
            </a:r>
          </a:p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years old</a:t>
            </a:r>
          </a:p>
          <a:p>
            <a:pPr algn="ctr"/>
            <a:endParaRPr lang="en-US" altLang="ko-KR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6A7A71A3-95D6-882A-0A5F-B957B3A41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2185610" y="2243464"/>
            <a:ext cx="987674" cy="1207973"/>
          </a:xfrm>
          <a:prstGeom prst="rect">
            <a:avLst/>
          </a:prstGeom>
        </p:spPr>
      </p:pic>
      <p:sp>
        <p:nvSpPr>
          <p:cNvPr id="87" name="TextBox 60">
            <a:extLst>
              <a:ext uri="{FF2B5EF4-FFF2-40B4-BE49-F238E27FC236}">
                <a16:creationId xmlns:a16="http://schemas.microsoft.com/office/drawing/2014/main" id="{D92D4B01-2932-C7B7-7249-6198A30F03A5}"/>
              </a:ext>
            </a:extLst>
          </p:cNvPr>
          <p:cNvSpPr txBox="1"/>
          <p:nvPr/>
        </p:nvSpPr>
        <p:spPr>
          <a:xfrm>
            <a:off x="2338099" y="2572181"/>
            <a:ext cx="6927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Hard worker</a:t>
            </a:r>
          </a:p>
        </p:txBody>
      </p:sp>
      <p:pic>
        <p:nvPicPr>
          <p:cNvPr id="41" name="Imagen 40" descr="Icono&#10;&#10;Descripción generada automáticamente">
            <a:extLst>
              <a:ext uri="{FF2B5EF4-FFF2-40B4-BE49-F238E27FC236}">
                <a16:creationId xmlns:a16="http://schemas.microsoft.com/office/drawing/2014/main" id="{EA60785A-C114-440A-9C60-3AF91492F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889008" y="4103896"/>
            <a:ext cx="987674" cy="1207973"/>
          </a:xfrm>
          <a:prstGeom prst="rect">
            <a:avLst/>
          </a:prstGeom>
        </p:spPr>
      </p:pic>
      <p:sp>
        <p:nvSpPr>
          <p:cNvPr id="12" name="TextBox 60">
            <a:extLst>
              <a:ext uri="{FF2B5EF4-FFF2-40B4-BE49-F238E27FC236}">
                <a16:creationId xmlns:a16="http://schemas.microsoft.com/office/drawing/2014/main" id="{70A37BFD-BBEE-BFD8-02DD-4369BD9F40CA}"/>
              </a:ext>
            </a:extLst>
          </p:cNvPr>
          <p:cNvSpPr txBox="1"/>
          <p:nvPr/>
        </p:nvSpPr>
        <p:spPr>
          <a:xfrm>
            <a:off x="1022189" y="4250359"/>
            <a:ext cx="737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Life stage:</a:t>
            </a:r>
          </a:p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Working everyday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8560914C-698E-AB37-4362-872D7791A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1778394" y="4103896"/>
            <a:ext cx="987674" cy="1207973"/>
          </a:xfrm>
          <a:prstGeom prst="rect">
            <a:avLst/>
          </a:prstGeom>
        </p:spPr>
      </p:pic>
      <p:sp>
        <p:nvSpPr>
          <p:cNvPr id="15" name="TextBox 60">
            <a:extLst>
              <a:ext uri="{FF2B5EF4-FFF2-40B4-BE49-F238E27FC236}">
                <a16:creationId xmlns:a16="http://schemas.microsoft.com/office/drawing/2014/main" id="{77A0CD2A-8EE2-EB41-F3A5-BA65E2AC899E}"/>
              </a:ext>
            </a:extLst>
          </p:cNvPr>
          <p:cNvSpPr txBox="1"/>
          <p:nvPr/>
        </p:nvSpPr>
        <p:spPr>
          <a:xfrm>
            <a:off x="1931890" y="4233068"/>
            <a:ext cx="73766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Likes to watch TV in her free time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EE73D94C-2F77-FCD1-73DA-9FC22753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3723454" y="2045174"/>
            <a:ext cx="1278132" cy="1681574"/>
          </a:xfrm>
          <a:prstGeom prst="rect">
            <a:avLst/>
          </a:prstGeom>
        </p:spPr>
      </p:pic>
      <p:sp>
        <p:nvSpPr>
          <p:cNvPr id="84" name="TextBox 60">
            <a:extLst>
              <a:ext uri="{FF2B5EF4-FFF2-40B4-BE49-F238E27FC236}">
                <a16:creationId xmlns:a16="http://schemas.microsoft.com/office/drawing/2014/main" id="{C3C2B2E1-C06C-C78B-C80F-4B226B28A5BE}"/>
              </a:ext>
            </a:extLst>
          </p:cNvPr>
          <p:cNvSpPr txBox="1"/>
          <p:nvPr/>
        </p:nvSpPr>
        <p:spPr>
          <a:xfrm>
            <a:off x="3863308" y="2240878"/>
            <a:ext cx="1060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“I feel like it should be easier to clean, I take a long-time cleaning those little spaces between the windows”</a:t>
            </a:r>
          </a:p>
        </p:txBody>
      </p:sp>
      <p:pic>
        <p:nvPicPr>
          <p:cNvPr id="51" name="Imagen 50" descr="Icono&#10;&#10;Descripción generada automáticamente">
            <a:extLst>
              <a:ext uri="{FF2B5EF4-FFF2-40B4-BE49-F238E27FC236}">
                <a16:creationId xmlns:a16="http://schemas.microsoft.com/office/drawing/2014/main" id="{A83FFF06-BC6C-ACE1-FB14-035F1EF13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5542391" y="2183700"/>
            <a:ext cx="987674" cy="1207973"/>
          </a:xfrm>
          <a:prstGeom prst="rect">
            <a:avLst/>
          </a:prstGeom>
        </p:spPr>
      </p:pic>
      <p:sp>
        <p:nvSpPr>
          <p:cNvPr id="103" name="TextBox 60">
            <a:extLst>
              <a:ext uri="{FF2B5EF4-FFF2-40B4-BE49-F238E27FC236}">
                <a16:creationId xmlns:a16="http://schemas.microsoft.com/office/drawing/2014/main" id="{529CF6EF-DEF1-AA31-CD29-BC2B126F191C}"/>
              </a:ext>
            </a:extLst>
          </p:cNvPr>
          <p:cNvSpPr txBox="1"/>
          <p:nvPr/>
        </p:nvSpPr>
        <p:spPr>
          <a:xfrm>
            <a:off x="5565725" y="2332780"/>
            <a:ext cx="96901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Be independent and work hard towards that goal</a:t>
            </a:r>
          </a:p>
        </p:txBody>
      </p:sp>
      <p:pic>
        <p:nvPicPr>
          <p:cNvPr id="53" name="Imagen 52" descr="Icono&#10;&#10;Descripción generada automáticamente">
            <a:extLst>
              <a:ext uri="{FF2B5EF4-FFF2-40B4-BE49-F238E27FC236}">
                <a16:creationId xmlns:a16="http://schemas.microsoft.com/office/drawing/2014/main" id="{EAB62AD1-C29B-6A0B-3010-B7416B75A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7595884" y="2109325"/>
            <a:ext cx="1320170" cy="1614632"/>
          </a:xfrm>
          <a:prstGeom prst="rect">
            <a:avLst/>
          </a:prstGeom>
        </p:spPr>
      </p:pic>
      <p:sp>
        <p:nvSpPr>
          <p:cNvPr id="108" name="TextBox 60">
            <a:extLst>
              <a:ext uri="{FF2B5EF4-FFF2-40B4-BE49-F238E27FC236}">
                <a16:creationId xmlns:a16="http://schemas.microsoft.com/office/drawing/2014/main" id="{72077F1D-A864-4765-0B2C-51E218383C5C}"/>
              </a:ext>
            </a:extLst>
          </p:cNvPr>
          <p:cNvSpPr txBox="1"/>
          <p:nvPr/>
        </p:nvSpPr>
        <p:spPr>
          <a:xfrm>
            <a:off x="7689100" y="2301335"/>
            <a:ext cx="119456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Extremely dirty surfaces that are hard to reach require better and easier ways to clean</a:t>
            </a:r>
          </a:p>
        </p:txBody>
      </p:sp>
      <p:pic>
        <p:nvPicPr>
          <p:cNvPr id="54" name="Imagen 53" descr="Icono&#10;&#10;Descripción generada automáticamente">
            <a:extLst>
              <a:ext uri="{FF2B5EF4-FFF2-40B4-BE49-F238E27FC236}">
                <a16:creationId xmlns:a16="http://schemas.microsoft.com/office/drawing/2014/main" id="{8B83EF3A-F42B-3732-1941-6C168510C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8759780" y="2116909"/>
            <a:ext cx="1320170" cy="1614632"/>
          </a:xfrm>
          <a:prstGeom prst="rect">
            <a:avLst/>
          </a:prstGeom>
        </p:spPr>
      </p:pic>
      <p:pic>
        <p:nvPicPr>
          <p:cNvPr id="55" name="Imagen 54" descr="Icono&#10;&#10;Descripción generada automáticamente">
            <a:extLst>
              <a:ext uri="{FF2B5EF4-FFF2-40B4-BE49-F238E27FC236}">
                <a16:creationId xmlns:a16="http://schemas.microsoft.com/office/drawing/2014/main" id="{C3D08703-1F8C-995B-CD46-73A6E0347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9923642" y="2134008"/>
            <a:ext cx="1473563" cy="1614632"/>
          </a:xfrm>
          <a:prstGeom prst="rect">
            <a:avLst/>
          </a:prstGeom>
        </p:spPr>
      </p:pic>
      <p:sp>
        <p:nvSpPr>
          <p:cNvPr id="112" name="TextBox 60">
            <a:extLst>
              <a:ext uri="{FF2B5EF4-FFF2-40B4-BE49-F238E27FC236}">
                <a16:creationId xmlns:a16="http://schemas.microsoft.com/office/drawing/2014/main" id="{B58A5DD5-6676-676D-54B8-3213F9C68038}"/>
              </a:ext>
            </a:extLst>
          </p:cNvPr>
          <p:cNvSpPr txBox="1"/>
          <p:nvPr/>
        </p:nvSpPr>
        <p:spPr>
          <a:xfrm>
            <a:off x="8917209" y="2389291"/>
            <a:ext cx="106661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There are many cleaning products but non are all purpose</a:t>
            </a:r>
          </a:p>
        </p:txBody>
      </p:sp>
      <p:sp>
        <p:nvSpPr>
          <p:cNvPr id="20" name="TextBox 60">
            <a:extLst>
              <a:ext uri="{FF2B5EF4-FFF2-40B4-BE49-F238E27FC236}">
                <a16:creationId xmlns:a16="http://schemas.microsoft.com/office/drawing/2014/main" id="{89467F0B-91F9-55E7-94D5-C07331932F6E}"/>
              </a:ext>
            </a:extLst>
          </p:cNvPr>
          <p:cNvSpPr txBox="1"/>
          <p:nvPr/>
        </p:nvSpPr>
        <p:spPr>
          <a:xfrm>
            <a:off x="10000416" y="2315754"/>
            <a:ext cx="137253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She wishes she could use products that disinfect with chemicals, but the place where she works prefer natural products</a:t>
            </a:r>
          </a:p>
        </p:txBody>
      </p:sp>
      <p:pic>
        <p:nvPicPr>
          <p:cNvPr id="61" name="Imagen 60" descr="Icono&#10;&#10;Descripción generada automáticamente">
            <a:extLst>
              <a:ext uri="{FF2B5EF4-FFF2-40B4-BE49-F238E27FC236}">
                <a16:creationId xmlns:a16="http://schemas.microsoft.com/office/drawing/2014/main" id="{5BAD1539-281A-105C-70FA-EBCF108C0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4830747" y="4246159"/>
            <a:ext cx="987674" cy="1207973"/>
          </a:xfrm>
          <a:prstGeom prst="rect">
            <a:avLst/>
          </a:prstGeom>
        </p:spPr>
      </p:pic>
      <p:sp>
        <p:nvSpPr>
          <p:cNvPr id="2" name="TextBox 60">
            <a:extLst>
              <a:ext uri="{FF2B5EF4-FFF2-40B4-BE49-F238E27FC236}">
                <a16:creationId xmlns:a16="http://schemas.microsoft.com/office/drawing/2014/main" id="{C6CBE4BD-006C-3855-1A14-337B40AA21A6}"/>
              </a:ext>
            </a:extLst>
          </p:cNvPr>
          <p:cNvSpPr txBox="1"/>
          <p:nvPr/>
        </p:nvSpPr>
        <p:spPr>
          <a:xfrm>
            <a:off x="4883799" y="4423463"/>
            <a:ext cx="96119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As a professional she does not buy her own products</a:t>
            </a:r>
          </a:p>
        </p:txBody>
      </p:sp>
      <p:pic>
        <p:nvPicPr>
          <p:cNvPr id="62" name="Imagen 61" descr="Icono&#10;&#10;Descripción generada automáticamente">
            <a:extLst>
              <a:ext uri="{FF2B5EF4-FFF2-40B4-BE49-F238E27FC236}">
                <a16:creationId xmlns:a16="http://schemas.microsoft.com/office/drawing/2014/main" id="{82D10387-0E61-0DB0-955E-44F45BE5B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3929591" y="4239533"/>
            <a:ext cx="987674" cy="1207973"/>
          </a:xfrm>
          <a:prstGeom prst="rect">
            <a:avLst/>
          </a:prstGeom>
        </p:spPr>
      </p:pic>
      <p:sp>
        <p:nvSpPr>
          <p:cNvPr id="22" name="TextBox 60">
            <a:extLst>
              <a:ext uri="{FF2B5EF4-FFF2-40B4-BE49-F238E27FC236}">
                <a16:creationId xmlns:a16="http://schemas.microsoft.com/office/drawing/2014/main" id="{BB8754E6-755A-0A5B-F5DE-FC7EFA068A5E}"/>
              </a:ext>
            </a:extLst>
          </p:cNvPr>
          <p:cNvSpPr txBox="1"/>
          <p:nvPr/>
        </p:nvSpPr>
        <p:spPr>
          <a:xfrm>
            <a:off x="3995288" y="4437719"/>
            <a:ext cx="906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She usually uses many products to clean </a:t>
            </a:r>
          </a:p>
        </p:txBody>
      </p:sp>
      <p:pic>
        <p:nvPicPr>
          <p:cNvPr id="63" name="Imagen 62" descr="Icono&#10;&#10;Descripción generada automáticamente">
            <a:extLst>
              <a:ext uri="{FF2B5EF4-FFF2-40B4-BE49-F238E27FC236}">
                <a16:creationId xmlns:a16="http://schemas.microsoft.com/office/drawing/2014/main" id="{E4B508B6-D963-3074-5AC8-6C0BD71C8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6106818" y="4259055"/>
            <a:ext cx="1197945" cy="151914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1CEACFC-E5F7-3CEF-DAFD-24FC9F6BC22D}"/>
              </a:ext>
            </a:extLst>
          </p:cNvPr>
          <p:cNvSpPr/>
          <p:nvPr/>
        </p:nvSpPr>
        <p:spPr>
          <a:xfrm>
            <a:off x="11395511" y="973608"/>
            <a:ext cx="188362" cy="24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TextBox 60">
            <a:extLst>
              <a:ext uri="{FF2B5EF4-FFF2-40B4-BE49-F238E27FC236}">
                <a16:creationId xmlns:a16="http://schemas.microsoft.com/office/drawing/2014/main" id="{B1205BFD-2BC6-918F-654F-30A4D39070EA}"/>
              </a:ext>
            </a:extLst>
          </p:cNvPr>
          <p:cNvSpPr txBox="1"/>
          <p:nvPr/>
        </p:nvSpPr>
        <p:spPr>
          <a:xfrm>
            <a:off x="6188548" y="4515921"/>
            <a:ext cx="10344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Uses Swiffer, paper towels, disinfectant, wipes, Lysol and a broom plus a mop  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AAA51DD2-F63E-E637-1FD3-069380B30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8864980" y="4439215"/>
            <a:ext cx="987674" cy="1207973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05FEEA4-8CB2-AED5-A828-0E18F999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9796139" y="4439215"/>
            <a:ext cx="987674" cy="1207973"/>
          </a:xfrm>
          <a:prstGeom prst="rect">
            <a:avLst/>
          </a:prstGeom>
        </p:spPr>
      </p:pic>
      <p:pic>
        <p:nvPicPr>
          <p:cNvPr id="58" name="Imagen 57" descr="Icono&#10;&#10;Descripción generada automáticamente">
            <a:extLst>
              <a:ext uri="{FF2B5EF4-FFF2-40B4-BE49-F238E27FC236}">
                <a16:creationId xmlns:a16="http://schemas.microsoft.com/office/drawing/2014/main" id="{EE702DA8-82EE-D3D3-E84F-06F8D1371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4804681" y="5298936"/>
            <a:ext cx="987674" cy="1207973"/>
          </a:xfrm>
          <a:prstGeom prst="rect">
            <a:avLst/>
          </a:prstGeom>
        </p:spPr>
      </p:pic>
      <p:pic>
        <p:nvPicPr>
          <p:cNvPr id="66" name="Imagen 65" descr="Icono&#10;&#10;Descripción generada automáticamente">
            <a:extLst>
              <a:ext uri="{FF2B5EF4-FFF2-40B4-BE49-F238E27FC236}">
                <a16:creationId xmlns:a16="http://schemas.microsoft.com/office/drawing/2014/main" id="{6A378D29-4414-E586-136F-9A6D1D655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7181088" y="4246644"/>
            <a:ext cx="1163849" cy="1538068"/>
          </a:xfrm>
          <a:prstGeom prst="rect">
            <a:avLst/>
          </a:prstGeom>
        </p:spPr>
      </p:pic>
      <p:sp>
        <p:nvSpPr>
          <p:cNvPr id="65" name="TextBox 60">
            <a:extLst>
              <a:ext uri="{FF2B5EF4-FFF2-40B4-BE49-F238E27FC236}">
                <a16:creationId xmlns:a16="http://schemas.microsoft.com/office/drawing/2014/main" id="{CBB3A1B2-72FB-EC77-6399-B65EAEAC0BC4}"/>
              </a:ext>
            </a:extLst>
          </p:cNvPr>
          <p:cNvSpPr txBox="1"/>
          <p:nvPr/>
        </p:nvSpPr>
        <p:spPr>
          <a:xfrm>
            <a:off x="7292898" y="4417193"/>
            <a:ext cx="102003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To clean small surfaces, she uses a wipes but can not clean small places </a:t>
            </a:r>
          </a:p>
        </p:txBody>
      </p:sp>
      <p:sp>
        <p:nvSpPr>
          <p:cNvPr id="67" name="TextBox 60">
            <a:extLst>
              <a:ext uri="{FF2B5EF4-FFF2-40B4-BE49-F238E27FC236}">
                <a16:creationId xmlns:a16="http://schemas.microsoft.com/office/drawing/2014/main" id="{4DED49BD-E36C-088F-CCF7-0DAB09843A6F}"/>
              </a:ext>
            </a:extLst>
          </p:cNvPr>
          <p:cNvSpPr txBox="1"/>
          <p:nvPr/>
        </p:nvSpPr>
        <p:spPr>
          <a:xfrm>
            <a:off x="8883667" y="4650091"/>
            <a:ext cx="91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Our product will help her clean all surfaces</a:t>
            </a:r>
          </a:p>
        </p:txBody>
      </p:sp>
      <p:sp>
        <p:nvSpPr>
          <p:cNvPr id="68" name="TextBox 60">
            <a:extLst>
              <a:ext uri="{FF2B5EF4-FFF2-40B4-BE49-F238E27FC236}">
                <a16:creationId xmlns:a16="http://schemas.microsoft.com/office/drawing/2014/main" id="{F8E378DF-AF9C-EA33-0B1B-803BAC1488F0}"/>
              </a:ext>
            </a:extLst>
          </p:cNvPr>
          <p:cNvSpPr txBox="1"/>
          <p:nvPr/>
        </p:nvSpPr>
        <p:spPr>
          <a:xfrm>
            <a:off x="9840447" y="4652772"/>
            <a:ext cx="9129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Our product will help her perform her job faster </a:t>
            </a:r>
          </a:p>
        </p:txBody>
      </p:sp>
      <p:sp>
        <p:nvSpPr>
          <p:cNvPr id="77" name="TextBox 60">
            <a:extLst>
              <a:ext uri="{FF2B5EF4-FFF2-40B4-BE49-F238E27FC236}">
                <a16:creationId xmlns:a16="http://schemas.microsoft.com/office/drawing/2014/main" id="{83B5DDDB-544E-4F5F-968A-773576806691}"/>
              </a:ext>
            </a:extLst>
          </p:cNvPr>
          <p:cNvSpPr txBox="1"/>
          <p:nvPr/>
        </p:nvSpPr>
        <p:spPr>
          <a:xfrm>
            <a:off x="4741738" y="5477423"/>
            <a:ext cx="120939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Due to constant cleaning, she must protect hands with gloves</a:t>
            </a:r>
          </a:p>
        </p:txBody>
      </p:sp>
      <p:pic>
        <p:nvPicPr>
          <p:cNvPr id="79" name="Imagen 78" descr="Icono&#10;&#10;Descripción generada automáticamente">
            <a:extLst>
              <a:ext uri="{FF2B5EF4-FFF2-40B4-BE49-F238E27FC236}">
                <a16:creationId xmlns:a16="http://schemas.microsoft.com/office/drawing/2014/main" id="{D96EDC8E-C128-4CBC-7672-A13C3C642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3898792" y="5307055"/>
            <a:ext cx="987674" cy="1207973"/>
          </a:xfrm>
          <a:prstGeom prst="rect">
            <a:avLst/>
          </a:prstGeom>
        </p:spPr>
      </p:pic>
      <p:sp>
        <p:nvSpPr>
          <p:cNvPr id="80" name="TextBox 60">
            <a:extLst>
              <a:ext uri="{FF2B5EF4-FFF2-40B4-BE49-F238E27FC236}">
                <a16:creationId xmlns:a16="http://schemas.microsoft.com/office/drawing/2014/main" id="{59E32A91-6357-BFAC-A24E-2A6DC1AC0B10}"/>
              </a:ext>
            </a:extLst>
          </p:cNvPr>
          <p:cNvSpPr txBox="1"/>
          <p:nvPr/>
        </p:nvSpPr>
        <p:spPr>
          <a:xfrm>
            <a:off x="3931043" y="5556763"/>
            <a:ext cx="961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She has a defined cleaning routine</a:t>
            </a:r>
          </a:p>
        </p:txBody>
      </p:sp>
      <p:pic>
        <p:nvPicPr>
          <p:cNvPr id="83" name="Imagen 82" descr="Icono&#10;&#10;Descripción generada automáticamente">
            <a:extLst>
              <a:ext uri="{FF2B5EF4-FFF2-40B4-BE49-F238E27FC236}">
                <a16:creationId xmlns:a16="http://schemas.microsoft.com/office/drawing/2014/main" id="{2EF9CF9A-E3FD-85E8-D388-CBB39E28A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2902">
            <a:off x="10718705" y="4430876"/>
            <a:ext cx="987674" cy="1207973"/>
          </a:xfrm>
          <a:prstGeom prst="rect">
            <a:avLst/>
          </a:prstGeom>
        </p:spPr>
      </p:pic>
      <p:sp>
        <p:nvSpPr>
          <p:cNvPr id="81" name="TextBox 60">
            <a:extLst>
              <a:ext uri="{FF2B5EF4-FFF2-40B4-BE49-F238E27FC236}">
                <a16:creationId xmlns:a16="http://schemas.microsoft.com/office/drawing/2014/main" id="{179C102C-B294-4F44-C8D0-C57034D51DD1}"/>
              </a:ext>
            </a:extLst>
          </p:cNvPr>
          <p:cNvSpPr txBox="1"/>
          <p:nvPr/>
        </p:nvSpPr>
        <p:spPr>
          <a:xfrm>
            <a:off x="10759057" y="4664182"/>
            <a:ext cx="943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Our product will be easy to use and intuitive</a:t>
            </a: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F2270954-2186-F3BB-6D08-74E44D2ADF64}"/>
              </a:ext>
            </a:extLst>
          </p:cNvPr>
          <p:cNvSpPr txBox="1"/>
          <p:nvPr/>
        </p:nvSpPr>
        <p:spPr>
          <a:xfrm>
            <a:off x="8534564" y="833737"/>
            <a:ext cx="3167979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000" b="1" dirty="0">
                <a:solidFill>
                  <a:schemeClr val="bg1"/>
                </a:solidFill>
                <a:highlight>
                  <a:srgbClr val="002060"/>
                </a:highlight>
                <a:cs typeface="Arial" pitchFamily="34" charset="0"/>
              </a:rPr>
              <a:t>Christian</a:t>
            </a:r>
            <a:endParaRPr lang="ko-KR" altLang="en-US" sz="2000" b="1" dirty="0">
              <a:solidFill>
                <a:schemeClr val="bg1"/>
              </a:solidFill>
              <a:highlight>
                <a:srgbClr val="002060"/>
              </a:highlight>
              <a:cs typeface="Arial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0AD18A9-99FE-3649-340B-44B3CED13419}"/>
              </a:ext>
            </a:extLst>
          </p:cNvPr>
          <p:cNvSpPr/>
          <p:nvPr/>
        </p:nvSpPr>
        <p:spPr>
          <a:xfrm>
            <a:off x="11290199" y="1221607"/>
            <a:ext cx="188362" cy="24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2B3D039-C046-C2EF-049D-3C3A6FD9CC37}"/>
              </a:ext>
            </a:extLst>
          </p:cNvPr>
          <p:cNvSpPr/>
          <p:nvPr/>
        </p:nvSpPr>
        <p:spPr>
          <a:xfrm>
            <a:off x="10657631" y="415216"/>
            <a:ext cx="1276100" cy="1237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3" name="Picture 2" descr="Hombre joven ilustraci�n del vector del icono del dise�o | Hombre joven,  Jovenes, Dibujos kawaii de animales">
            <a:extLst>
              <a:ext uri="{FF2B5EF4-FFF2-40B4-BE49-F238E27FC236}">
                <a16:creationId xmlns:a16="http://schemas.microsoft.com/office/drawing/2014/main" id="{8245798C-DEDA-1C55-0C3B-E843E2CC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7" t="3185" r="30120" b="3448"/>
          <a:stretch/>
        </p:blipFill>
        <p:spPr bwMode="auto">
          <a:xfrm>
            <a:off x="11100780" y="437730"/>
            <a:ext cx="420858" cy="115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4B01D440-D62A-B1DB-E916-F15EA1A171BC}"/>
              </a:ext>
            </a:extLst>
          </p:cNvPr>
          <p:cNvSpPr/>
          <p:nvPr/>
        </p:nvSpPr>
        <p:spPr>
          <a:xfrm>
            <a:off x="144108" y="1071582"/>
            <a:ext cx="1947343" cy="45417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TextBox 75">
            <a:extLst>
              <a:ext uri="{FF2B5EF4-FFF2-40B4-BE49-F238E27FC236}">
                <a16:creationId xmlns:a16="http://schemas.microsoft.com/office/drawing/2014/main" id="{A6554F57-EDCD-9A1D-4B0A-2ADF85370CE8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Personas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0E2CA442-6D55-A1BB-201E-8D6B421FB92C}"/>
              </a:ext>
            </a:extLst>
          </p:cNvPr>
          <p:cNvSpPr txBox="1"/>
          <p:nvPr/>
        </p:nvSpPr>
        <p:spPr>
          <a:xfrm>
            <a:off x="-1241101" y="1010352"/>
            <a:ext cx="4638739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800" b="1" dirty="0">
                <a:solidFill>
                  <a:srgbClr val="002060"/>
                </a:solidFill>
                <a:cs typeface="Arial" pitchFamily="34" charset="0"/>
              </a:rPr>
              <a:t>Persona 3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3" name="Marcador de número de diapositiva 30">
            <a:extLst>
              <a:ext uri="{FF2B5EF4-FFF2-40B4-BE49-F238E27FC236}">
                <a16:creationId xmlns:a16="http://schemas.microsoft.com/office/drawing/2014/main" id="{11A67101-F04A-3DE7-00B2-955E36E2399B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4604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D6CF993-006B-5AD9-58DC-D62E552A3FE0}"/>
              </a:ext>
            </a:extLst>
          </p:cNvPr>
          <p:cNvSpPr/>
          <p:nvPr/>
        </p:nvSpPr>
        <p:spPr>
          <a:xfrm>
            <a:off x="-39470" y="212"/>
            <a:ext cx="11502571" cy="6865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583F36-DFD5-5A49-6382-26155CBFE641}"/>
              </a:ext>
            </a:extLst>
          </p:cNvPr>
          <p:cNvSpPr txBox="1"/>
          <p:nvPr/>
        </p:nvSpPr>
        <p:spPr>
          <a:xfrm>
            <a:off x="-328488" y="218003"/>
            <a:ext cx="5041408" cy="1015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IN" altLang="ko-KR" sz="6000" b="1" dirty="0">
                <a:solidFill>
                  <a:srgbClr val="002060"/>
                </a:solidFill>
                <a:cs typeface="Arial" pitchFamily="34" charset="0"/>
              </a:rPr>
              <a:t>Agenda</a:t>
            </a:r>
            <a:endParaRPr lang="ko-KR" altLang="en-US" sz="4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BAB33D4-66C2-AE64-EB60-390627BB19EA}"/>
              </a:ext>
            </a:extLst>
          </p:cNvPr>
          <p:cNvSpPr txBox="1"/>
          <p:nvPr/>
        </p:nvSpPr>
        <p:spPr>
          <a:xfrm>
            <a:off x="2002431" y="1905229"/>
            <a:ext cx="8187137" cy="47397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NEED ARTICULATION </a:t>
            </a:r>
            <a:r>
              <a:rPr lang="es-PE" altLang="ko-KR" sz="1400" dirty="0">
                <a:solidFill>
                  <a:schemeClr val="bg1"/>
                </a:solidFill>
                <a:cs typeface="Arial" pitchFamily="34" charset="0"/>
              </a:rPr>
              <a:t>(IDENTIFICATION OF THE 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TARGET CUSTOMER IDENTIFIED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CONCEPT ARTICULATION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b="1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CUSTOMER VALUE PROPOSITION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MARKET SIZE </a:t>
            </a:r>
            <a:r>
              <a:rPr lang="ko-KR" altLang="es-PE" sz="1400" b="1" dirty="0">
                <a:cs typeface="Arial" pitchFamily="34" charset="0"/>
              </a:rPr>
              <a:t>＆</a:t>
            </a:r>
            <a:r>
              <a:rPr lang="es-PE" altLang="ko-KR" sz="1400" b="1" dirty="0">
                <a:cs typeface="Arial" pitchFamily="34" charset="0"/>
              </a:rPr>
              <a:t> INDUSTRY STRUCTURE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b="1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DIFFERENTIATION</a:t>
            </a:r>
            <a:r>
              <a:rPr lang="ko-KR" altLang="es-PE" sz="1400" b="1" dirty="0">
                <a:cs typeface="Arial" pitchFamily="34" charset="0"/>
              </a:rPr>
              <a:t>＆ </a:t>
            </a:r>
            <a:r>
              <a:rPr lang="es-PE" altLang="ko-KR" sz="1400" b="1" dirty="0">
                <a:cs typeface="Arial" pitchFamily="34" charset="0"/>
              </a:rPr>
              <a:t>COMPETITIVE ADVANTAGE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b="1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INTEGRATED VALUE CREATION, VALUE DELIVERY </a:t>
            </a:r>
            <a:r>
              <a:rPr lang="ko-KR" altLang="es-PE" sz="1400" b="1" dirty="0">
                <a:cs typeface="Arial" pitchFamily="34" charset="0"/>
              </a:rPr>
              <a:t>＆</a:t>
            </a:r>
            <a:r>
              <a:rPr lang="es-PE" altLang="ko-KR" sz="1400" b="1" dirty="0">
                <a:cs typeface="Arial" pitchFamily="34" charset="0"/>
              </a:rPr>
              <a:t> VALUE CAPTURE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FINANCIAL </a:t>
            </a:r>
            <a:r>
              <a:rPr lang="ko-KR" altLang="es-PE" sz="1400" b="1" dirty="0">
                <a:cs typeface="Arial" pitchFamily="34" charset="0"/>
              </a:rPr>
              <a:t>＆</a:t>
            </a:r>
            <a:r>
              <a:rPr lang="es-PE" altLang="ko-KR" sz="1400" b="1" dirty="0">
                <a:cs typeface="Arial" pitchFamily="34" charset="0"/>
              </a:rPr>
              <a:t> INTEGRATED SUSTAINABILITY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b="1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HUMAN RESOURCE ACQUISITION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b="1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dirty="0">
                <a:cs typeface="Arial" pitchFamily="34" charset="0"/>
              </a:rPr>
              <a:t>TEAM SELF ASSESTMENT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400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400" b="1" u="sng" dirty="0">
                <a:cs typeface="Arial" pitchFamily="34" charset="0"/>
              </a:rPr>
              <a:t>APPENDIX</a:t>
            </a:r>
          </a:p>
          <a:p>
            <a:pPr algn="ctr"/>
            <a:endParaRPr lang="ko-KR" altLang="en-US" sz="1400" dirty="0">
              <a:cs typeface="Arial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176DF33-5395-6787-5743-95CAAE8CEEF8}"/>
              </a:ext>
            </a:extLst>
          </p:cNvPr>
          <p:cNvCxnSpPr>
            <a:cxnSpLocks/>
          </p:cNvCxnSpPr>
          <p:nvPr/>
        </p:nvCxnSpPr>
        <p:spPr>
          <a:xfrm flipH="1">
            <a:off x="835625" y="1459064"/>
            <a:ext cx="720662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73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58DDE3B-9575-EE93-58C5-67B20FCF14C4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TextBox 75">
            <a:extLst>
              <a:ext uri="{FF2B5EF4-FFF2-40B4-BE49-F238E27FC236}">
                <a16:creationId xmlns:a16="http://schemas.microsoft.com/office/drawing/2014/main" id="{EDAB3996-3BB9-492F-31D9-30F251375D3B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Initial feedback of product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n 1" descr="Imagen que contiene tabla&#10;&#10;Descripción generada automáticamente">
            <a:extLst>
              <a:ext uri="{FF2B5EF4-FFF2-40B4-BE49-F238E27FC236}">
                <a16:creationId xmlns:a16="http://schemas.microsoft.com/office/drawing/2014/main" id="{EEF84CAB-3B3A-AC87-4365-25A0575D6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r="9426"/>
          <a:stretch/>
        </p:blipFill>
        <p:spPr>
          <a:xfrm>
            <a:off x="1998400" y="2514827"/>
            <a:ext cx="1899583" cy="1841199"/>
          </a:xfrm>
          <a:prstGeom prst="ellipse">
            <a:avLst/>
          </a:prstGeom>
          <a:ln w="63500" cap="rnd">
            <a:noFill/>
          </a:ln>
          <a:effectLst>
            <a:softEdge rad="1905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B296D72-C45B-648D-7D05-F78990E0B962}"/>
              </a:ext>
            </a:extLst>
          </p:cNvPr>
          <p:cNvSpPr/>
          <p:nvPr/>
        </p:nvSpPr>
        <p:spPr>
          <a:xfrm>
            <a:off x="4134783" y="1664668"/>
            <a:ext cx="4913965" cy="871391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TextBox 74">
            <a:extLst>
              <a:ext uri="{FF2B5EF4-FFF2-40B4-BE49-F238E27FC236}">
                <a16:creationId xmlns:a16="http://schemas.microsoft.com/office/drawing/2014/main" id="{1E2BB19D-00DC-EF2C-87B9-A0FCB7AC99BF}"/>
              </a:ext>
            </a:extLst>
          </p:cNvPr>
          <p:cNvSpPr txBox="1"/>
          <p:nvPr/>
        </p:nvSpPr>
        <p:spPr>
          <a:xfrm>
            <a:off x="3796984" y="1911931"/>
            <a:ext cx="24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1</a:t>
            </a:r>
          </a:p>
        </p:txBody>
      </p:sp>
      <p:pic>
        <p:nvPicPr>
          <p:cNvPr id="9" name="Gráfico 8" descr="Usuario con relleno sólido">
            <a:extLst>
              <a:ext uri="{FF2B5EF4-FFF2-40B4-BE49-F238E27FC236}">
                <a16:creationId xmlns:a16="http://schemas.microsoft.com/office/drawing/2014/main" id="{B20C12B3-EF40-597C-3A63-159A5584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6884" y="1877806"/>
            <a:ext cx="350767" cy="350767"/>
          </a:xfrm>
          <a:prstGeom prst="rect">
            <a:avLst/>
          </a:prstGeom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0FC74D5A-B835-7EB3-563D-E6EEDD15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88" y="1921564"/>
            <a:ext cx="297648" cy="2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60B3CFC-8B40-22F2-3518-16326B962CD3}"/>
              </a:ext>
            </a:extLst>
          </p:cNvPr>
          <p:cNvSpPr/>
          <p:nvPr/>
        </p:nvSpPr>
        <p:spPr>
          <a:xfrm>
            <a:off x="4134783" y="2594380"/>
            <a:ext cx="4913965" cy="528241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Gráfico 11" descr="Usuario con relleno sólido">
            <a:extLst>
              <a:ext uri="{FF2B5EF4-FFF2-40B4-BE49-F238E27FC236}">
                <a16:creationId xmlns:a16="http://schemas.microsoft.com/office/drawing/2014/main" id="{538C2EED-CF0D-B948-A155-2FC59EFD9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6884" y="2677175"/>
            <a:ext cx="350767" cy="350767"/>
          </a:xfrm>
          <a:prstGeom prst="rect">
            <a:avLst/>
          </a:prstGeom>
        </p:spPr>
      </p:pic>
      <p:sp>
        <p:nvSpPr>
          <p:cNvPr id="13" name="TextBox 74">
            <a:extLst>
              <a:ext uri="{FF2B5EF4-FFF2-40B4-BE49-F238E27FC236}">
                <a16:creationId xmlns:a16="http://schemas.microsoft.com/office/drawing/2014/main" id="{89AC3189-07F4-E453-5E0C-77DE108E6399}"/>
              </a:ext>
            </a:extLst>
          </p:cNvPr>
          <p:cNvSpPr txBox="1"/>
          <p:nvPr/>
        </p:nvSpPr>
        <p:spPr>
          <a:xfrm>
            <a:off x="3796984" y="2708918"/>
            <a:ext cx="24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2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276A6BE-BC71-7CF7-C7DC-C3D3E1A3E5C3}"/>
              </a:ext>
            </a:extLst>
          </p:cNvPr>
          <p:cNvSpPr/>
          <p:nvPr/>
        </p:nvSpPr>
        <p:spPr>
          <a:xfrm>
            <a:off x="4134783" y="3172421"/>
            <a:ext cx="4913965" cy="708886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9925A2D-D7C1-E917-D0D3-0B9CE50A558A}"/>
              </a:ext>
            </a:extLst>
          </p:cNvPr>
          <p:cNvSpPr/>
          <p:nvPr/>
        </p:nvSpPr>
        <p:spPr>
          <a:xfrm>
            <a:off x="4134783" y="3936060"/>
            <a:ext cx="4913966" cy="748869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4D79ED8-BA3E-A9C6-BD3E-56FA4B1B1E6F}"/>
              </a:ext>
            </a:extLst>
          </p:cNvPr>
          <p:cNvSpPr/>
          <p:nvPr/>
        </p:nvSpPr>
        <p:spPr>
          <a:xfrm>
            <a:off x="4134783" y="4734558"/>
            <a:ext cx="4913966" cy="723201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7" name="Gráfico 16" descr="Usuario con relleno sólido">
            <a:extLst>
              <a:ext uri="{FF2B5EF4-FFF2-40B4-BE49-F238E27FC236}">
                <a16:creationId xmlns:a16="http://schemas.microsoft.com/office/drawing/2014/main" id="{3F1BAD46-A542-9CF8-5922-9C72E69D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6884" y="3327341"/>
            <a:ext cx="350767" cy="350767"/>
          </a:xfrm>
          <a:prstGeom prst="rect">
            <a:avLst/>
          </a:prstGeom>
        </p:spPr>
      </p:pic>
      <p:pic>
        <p:nvPicPr>
          <p:cNvPr id="18" name="Gráfico 17" descr="Usuario con relleno sólido">
            <a:extLst>
              <a:ext uri="{FF2B5EF4-FFF2-40B4-BE49-F238E27FC236}">
                <a16:creationId xmlns:a16="http://schemas.microsoft.com/office/drawing/2014/main" id="{8DFE4ACF-7A42-D29C-03CE-E5A8445BB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6884" y="4107523"/>
            <a:ext cx="350767" cy="350767"/>
          </a:xfrm>
          <a:prstGeom prst="rect">
            <a:avLst/>
          </a:prstGeom>
        </p:spPr>
      </p:pic>
      <p:pic>
        <p:nvPicPr>
          <p:cNvPr id="19" name="Gráfico 18" descr="Usuario con relleno sólido">
            <a:extLst>
              <a:ext uri="{FF2B5EF4-FFF2-40B4-BE49-F238E27FC236}">
                <a16:creationId xmlns:a16="http://schemas.microsoft.com/office/drawing/2014/main" id="{BDEABC19-6C4A-77F1-2227-7477A6930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6884" y="4879415"/>
            <a:ext cx="350767" cy="350767"/>
          </a:xfrm>
          <a:prstGeom prst="rect">
            <a:avLst/>
          </a:prstGeom>
        </p:spPr>
      </p:pic>
      <p:sp>
        <p:nvSpPr>
          <p:cNvPr id="20" name="TextBox 74">
            <a:extLst>
              <a:ext uri="{FF2B5EF4-FFF2-40B4-BE49-F238E27FC236}">
                <a16:creationId xmlns:a16="http://schemas.microsoft.com/office/drawing/2014/main" id="{B633F6FC-A3BD-2B39-CE8B-EDA374212C6C}"/>
              </a:ext>
            </a:extLst>
          </p:cNvPr>
          <p:cNvSpPr txBox="1"/>
          <p:nvPr/>
        </p:nvSpPr>
        <p:spPr>
          <a:xfrm>
            <a:off x="3796984" y="3362167"/>
            <a:ext cx="24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3</a:t>
            </a:r>
          </a:p>
        </p:txBody>
      </p:sp>
      <p:sp>
        <p:nvSpPr>
          <p:cNvPr id="21" name="TextBox 74">
            <a:extLst>
              <a:ext uri="{FF2B5EF4-FFF2-40B4-BE49-F238E27FC236}">
                <a16:creationId xmlns:a16="http://schemas.microsoft.com/office/drawing/2014/main" id="{425EA0E1-FB12-8667-674D-7E9C7D541238}"/>
              </a:ext>
            </a:extLst>
          </p:cNvPr>
          <p:cNvSpPr txBox="1"/>
          <p:nvPr/>
        </p:nvSpPr>
        <p:spPr>
          <a:xfrm>
            <a:off x="3796984" y="4137181"/>
            <a:ext cx="24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4</a:t>
            </a:r>
          </a:p>
        </p:txBody>
      </p:sp>
      <p:sp>
        <p:nvSpPr>
          <p:cNvPr id="22" name="TextBox 74">
            <a:extLst>
              <a:ext uri="{FF2B5EF4-FFF2-40B4-BE49-F238E27FC236}">
                <a16:creationId xmlns:a16="http://schemas.microsoft.com/office/drawing/2014/main" id="{03D7B691-3A90-1F99-DDC3-E2E7B0F135F2}"/>
              </a:ext>
            </a:extLst>
          </p:cNvPr>
          <p:cNvSpPr txBox="1"/>
          <p:nvPr/>
        </p:nvSpPr>
        <p:spPr>
          <a:xfrm>
            <a:off x="3796984" y="4932556"/>
            <a:ext cx="24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5</a:t>
            </a:r>
          </a:p>
        </p:txBody>
      </p:sp>
      <p:sp>
        <p:nvSpPr>
          <p:cNvPr id="23" name="TextBox 74">
            <a:extLst>
              <a:ext uri="{FF2B5EF4-FFF2-40B4-BE49-F238E27FC236}">
                <a16:creationId xmlns:a16="http://schemas.microsoft.com/office/drawing/2014/main" id="{49BBD5F4-9278-3938-4790-CC5A708E1EE7}"/>
              </a:ext>
            </a:extLst>
          </p:cNvPr>
          <p:cNvSpPr txBox="1"/>
          <p:nvPr/>
        </p:nvSpPr>
        <p:spPr>
          <a:xfrm>
            <a:off x="5458643" y="1779615"/>
            <a:ext cx="285235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/>
              <a:t>“Less trash! I would waste less with this option, the paper is smaller, and you get to reuse the main glove”</a:t>
            </a:r>
          </a:p>
        </p:txBody>
      </p:sp>
      <p:sp>
        <p:nvSpPr>
          <p:cNvPr id="24" name="TextBox 74">
            <a:extLst>
              <a:ext uri="{FF2B5EF4-FFF2-40B4-BE49-F238E27FC236}">
                <a16:creationId xmlns:a16="http://schemas.microsoft.com/office/drawing/2014/main" id="{1EC3445E-ABDD-68B8-19F3-5DEACC6BEBD3}"/>
              </a:ext>
            </a:extLst>
          </p:cNvPr>
          <p:cNvSpPr txBox="1"/>
          <p:nvPr/>
        </p:nvSpPr>
        <p:spPr>
          <a:xfrm>
            <a:off x="5436519" y="3049678"/>
            <a:ext cx="28115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50" dirty="0"/>
          </a:p>
          <a:p>
            <a:r>
              <a:rPr lang="en-US" sz="1150" dirty="0"/>
              <a:t>“I feel this option is more resistant to any liquid, the liquid does not get through easily”</a:t>
            </a:r>
          </a:p>
          <a:p>
            <a:endParaRPr lang="en-US" sz="1150" dirty="0"/>
          </a:p>
          <a:p>
            <a:endParaRPr lang="en-US" sz="1150" dirty="0"/>
          </a:p>
        </p:txBody>
      </p:sp>
      <p:sp>
        <p:nvSpPr>
          <p:cNvPr id="25" name="TextBox 74">
            <a:extLst>
              <a:ext uri="{FF2B5EF4-FFF2-40B4-BE49-F238E27FC236}">
                <a16:creationId xmlns:a16="http://schemas.microsoft.com/office/drawing/2014/main" id="{DA3E5C03-E88F-EBEB-A5DC-190A6C05322D}"/>
              </a:ext>
            </a:extLst>
          </p:cNvPr>
          <p:cNvSpPr txBox="1"/>
          <p:nvPr/>
        </p:nvSpPr>
        <p:spPr>
          <a:xfrm>
            <a:off x="5430752" y="4599246"/>
            <a:ext cx="29836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50" dirty="0"/>
          </a:p>
          <a:p>
            <a:r>
              <a:rPr lang="en-US" sz="1150" dirty="0"/>
              <a:t>“It would help me to reach gaps with my fingers between the stove, refrigerator, etc., I would buy it”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1C835F9-28F6-3624-ECCB-18CDC4E08850}"/>
              </a:ext>
            </a:extLst>
          </p:cNvPr>
          <p:cNvSpPr txBox="1"/>
          <p:nvPr/>
        </p:nvSpPr>
        <p:spPr>
          <a:xfrm>
            <a:off x="5436519" y="3993186"/>
            <a:ext cx="285235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50"/>
            </a:lvl1pPr>
          </a:lstStyle>
          <a:p>
            <a:pPr algn="l"/>
            <a:r>
              <a:rPr lang="en-US" dirty="0"/>
              <a:t>“I like the idea, but I feel it is a double expense in two different gloves when I can buy one”</a:t>
            </a:r>
            <a:endParaRPr lang="es-PE" dirty="0"/>
          </a:p>
        </p:txBody>
      </p:sp>
      <p:pic>
        <p:nvPicPr>
          <p:cNvPr id="27" name="Picture 6" descr="Tacha Roja 89817 | DFILES - ClipArt Best - ClipArt Best">
            <a:extLst>
              <a:ext uri="{FF2B5EF4-FFF2-40B4-BE49-F238E27FC236}">
                <a16:creationId xmlns:a16="http://schemas.microsoft.com/office/drawing/2014/main" id="{6AF1F064-8B13-E553-FB5E-D84AD9CD2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88" y="4134814"/>
            <a:ext cx="295956" cy="29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65CE4F9F-1AF6-5AFB-0194-09DE7017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88" y="2686056"/>
            <a:ext cx="297648" cy="2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4C74CA15-F0F5-5AC4-4BAA-7ED881B3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88" y="3385401"/>
            <a:ext cx="297648" cy="2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09173CAD-D0D0-F6BC-5010-E6AB3D2D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88" y="4988266"/>
            <a:ext cx="297648" cy="2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74">
            <a:extLst>
              <a:ext uri="{FF2B5EF4-FFF2-40B4-BE49-F238E27FC236}">
                <a16:creationId xmlns:a16="http://schemas.microsoft.com/office/drawing/2014/main" id="{F030DEEE-99DE-C122-6CAD-5B5BB2EBC8B5}"/>
              </a:ext>
            </a:extLst>
          </p:cNvPr>
          <p:cNvSpPr txBox="1"/>
          <p:nvPr/>
        </p:nvSpPr>
        <p:spPr>
          <a:xfrm>
            <a:off x="5458643" y="2465931"/>
            <a:ext cx="24399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sz="1150" dirty="0"/>
              <a:t>“I love that it sticks, it is perfect for the dust in small areas”</a:t>
            </a:r>
          </a:p>
          <a:p>
            <a:endParaRPr lang="en-US" sz="1150" dirty="0"/>
          </a:p>
          <a:p>
            <a:endParaRPr lang="en-US" sz="1150" dirty="0"/>
          </a:p>
        </p:txBody>
      </p:sp>
      <p:sp>
        <p:nvSpPr>
          <p:cNvPr id="36" name="Marcador de número de diapositiva 30">
            <a:extLst>
              <a:ext uri="{FF2B5EF4-FFF2-40B4-BE49-F238E27FC236}">
                <a16:creationId xmlns:a16="http://schemas.microsoft.com/office/drawing/2014/main" id="{0EF641BE-1CF7-E9FD-6A23-E51D987C1AB5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7356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ought Bubble: Cloud 51">
            <a:extLst>
              <a:ext uri="{FF2B5EF4-FFF2-40B4-BE49-F238E27FC236}">
                <a16:creationId xmlns:a16="http://schemas.microsoft.com/office/drawing/2014/main" id="{F1434DF6-6850-523B-10AA-0F345B7EE92E}"/>
              </a:ext>
            </a:extLst>
          </p:cNvPr>
          <p:cNvSpPr/>
          <p:nvPr/>
        </p:nvSpPr>
        <p:spPr>
          <a:xfrm>
            <a:off x="7653745" y="731475"/>
            <a:ext cx="1881953" cy="1750911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58DDE3B-9575-EE93-58C5-67B20FCF14C4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TextBox 75">
            <a:extLst>
              <a:ext uri="{FF2B5EF4-FFF2-40B4-BE49-F238E27FC236}">
                <a16:creationId xmlns:a16="http://schemas.microsoft.com/office/drawing/2014/main" id="{EDAB3996-3BB9-492F-31D9-30F251375D3B}"/>
              </a:ext>
            </a:extLst>
          </p:cNvPr>
          <p:cNvSpPr txBox="1"/>
          <p:nvPr/>
        </p:nvSpPr>
        <p:spPr>
          <a:xfrm>
            <a:off x="244930" y="127752"/>
            <a:ext cx="11771432" cy="646331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3600" b="1" dirty="0">
                <a:solidFill>
                  <a:schemeClr val="bg1"/>
                </a:solidFill>
                <a:cs typeface="Arial" pitchFamily="34" charset="0"/>
              </a:rPr>
              <a:t>Customer Journey Map for the “Stay at Home” Mom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Graphic 25" descr="Mop and bucket outline">
            <a:extLst>
              <a:ext uri="{FF2B5EF4-FFF2-40B4-BE49-F238E27FC236}">
                <a16:creationId xmlns:a16="http://schemas.microsoft.com/office/drawing/2014/main" id="{669FFC4F-F694-2D85-C8DC-13198101F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077" y="5259050"/>
            <a:ext cx="1412412" cy="1412412"/>
          </a:xfrm>
          <a:prstGeom prst="rect">
            <a:avLst/>
          </a:prstGeom>
        </p:spPr>
      </p:pic>
      <p:sp>
        <p:nvSpPr>
          <p:cNvPr id="32" name="Thought Bubble: Cloud 47">
            <a:extLst>
              <a:ext uri="{FF2B5EF4-FFF2-40B4-BE49-F238E27FC236}">
                <a16:creationId xmlns:a16="http://schemas.microsoft.com/office/drawing/2014/main" id="{F41D8C01-AB35-7C72-4D24-82830992AFC7}"/>
              </a:ext>
            </a:extLst>
          </p:cNvPr>
          <p:cNvSpPr/>
          <p:nvPr/>
        </p:nvSpPr>
        <p:spPr>
          <a:xfrm>
            <a:off x="2677567" y="836668"/>
            <a:ext cx="1845975" cy="1691584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hought Bubble: Cloud 35">
            <a:extLst>
              <a:ext uri="{FF2B5EF4-FFF2-40B4-BE49-F238E27FC236}">
                <a16:creationId xmlns:a16="http://schemas.microsoft.com/office/drawing/2014/main" id="{ECBED058-5D6C-12BA-656E-63467C26CE1A}"/>
              </a:ext>
            </a:extLst>
          </p:cNvPr>
          <p:cNvSpPr/>
          <p:nvPr/>
        </p:nvSpPr>
        <p:spPr>
          <a:xfrm>
            <a:off x="366136" y="836667"/>
            <a:ext cx="1828801" cy="1691584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E66FA3E5-5F78-BC2A-B86E-1D86B62958E1}"/>
              </a:ext>
            </a:extLst>
          </p:cNvPr>
          <p:cNvSpPr txBox="1"/>
          <p:nvPr/>
        </p:nvSpPr>
        <p:spPr>
          <a:xfrm>
            <a:off x="700432" y="1338853"/>
            <a:ext cx="1335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“What a mess!”</a:t>
            </a: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C9ADDF81-14B1-C09C-9048-4A377C7EAA60}"/>
              </a:ext>
            </a:extLst>
          </p:cNvPr>
          <p:cNvSpPr txBox="1"/>
          <p:nvPr/>
        </p:nvSpPr>
        <p:spPr>
          <a:xfrm>
            <a:off x="2973492" y="123689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“This isn’t going to work!”</a:t>
            </a:r>
          </a:p>
        </p:txBody>
      </p:sp>
      <p:sp>
        <p:nvSpPr>
          <p:cNvPr id="36" name="Thought Bubble: Cloud 49">
            <a:extLst>
              <a:ext uri="{FF2B5EF4-FFF2-40B4-BE49-F238E27FC236}">
                <a16:creationId xmlns:a16="http://schemas.microsoft.com/office/drawing/2014/main" id="{680857C4-20C8-E0B8-5259-952121838565}"/>
              </a:ext>
            </a:extLst>
          </p:cNvPr>
          <p:cNvSpPr/>
          <p:nvPr/>
        </p:nvSpPr>
        <p:spPr>
          <a:xfrm>
            <a:off x="5009982" y="836667"/>
            <a:ext cx="1932886" cy="1691584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58">
            <a:extLst>
              <a:ext uri="{FF2B5EF4-FFF2-40B4-BE49-F238E27FC236}">
                <a16:creationId xmlns:a16="http://schemas.microsoft.com/office/drawing/2014/main" id="{7063C224-452C-3336-634B-0AB3E214145B}"/>
              </a:ext>
            </a:extLst>
          </p:cNvPr>
          <p:cNvSpPr txBox="1"/>
          <p:nvPr/>
        </p:nvSpPr>
        <p:spPr>
          <a:xfrm>
            <a:off x="5222033" y="1200353"/>
            <a:ext cx="16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“Research and Shopping time!”</a:t>
            </a:r>
          </a:p>
        </p:txBody>
      </p:sp>
      <p:sp>
        <p:nvSpPr>
          <p:cNvPr id="38" name="TextBox 62">
            <a:extLst>
              <a:ext uri="{FF2B5EF4-FFF2-40B4-BE49-F238E27FC236}">
                <a16:creationId xmlns:a16="http://schemas.microsoft.com/office/drawing/2014/main" id="{F269E370-E600-352C-CE26-1C3DC89636F5}"/>
              </a:ext>
            </a:extLst>
          </p:cNvPr>
          <p:cNvSpPr txBox="1"/>
          <p:nvPr/>
        </p:nvSpPr>
        <p:spPr>
          <a:xfrm>
            <a:off x="7289576" y="1077043"/>
            <a:ext cx="2757444" cy="983873"/>
          </a:xfrm>
          <a:prstGeom prst="cloudCallou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“I’ve found it!, It’s so simple!”</a:t>
            </a:r>
          </a:p>
        </p:txBody>
      </p:sp>
      <p:pic>
        <p:nvPicPr>
          <p:cNvPr id="39" name="Graphic 25" descr="Spilt/Cracked Glass Of Milk outline">
            <a:extLst>
              <a:ext uri="{FF2B5EF4-FFF2-40B4-BE49-F238E27FC236}">
                <a16:creationId xmlns:a16="http://schemas.microsoft.com/office/drawing/2014/main" id="{F4502D9F-9B13-8178-578E-78313616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81" y="5324323"/>
            <a:ext cx="1471241" cy="1471241"/>
          </a:xfrm>
          <a:prstGeom prst="rect">
            <a:avLst/>
          </a:prstGeom>
        </p:spPr>
      </p:pic>
      <p:pic>
        <p:nvPicPr>
          <p:cNvPr id="40" name="Graphic 43" descr="Shopping cart outline">
            <a:extLst>
              <a:ext uri="{FF2B5EF4-FFF2-40B4-BE49-F238E27FC236}">
                <a16:creationId xmlns:a16="http://schemas.microsoft.com/office/drawing/2014/main" id="{0D79B8C6-EF95-8BAF-F485-3A6B59574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5728" y="5418851"/>
            <a:ext cx="1275803" cy="1275803"/>
          </a:xfrm>
          <a:prstGeom prst="rect">
            <a:avLst/>
          </a:prstGeom>
        </p:spPr>
      </p:pic>
      <p:pic>
        <p:nvPicPr>
          <p:cNvPr id="41" name="Graphic 25" descr="Renovation (House With Sparkles) outline">
            <a:extLst>
              <a:ext uri="{FF2B5EF4-FFF2-40B4-BE49-F238E27FC236}">
                <a16:creationId xmlns:a16="http://schemas.microsoft.com/office/drawing/2014/main" id="{08334A5E-14F6-70FE-8838-FD2BB35E7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4858" y="4421655"/>
            <a:ext cx="2344883" cy="2344883"/>
          </a:xfrm>
          <a:prstGeom prst="rect">
            <a:avLst/>
          </a:prstGeom>
        </p:spPr>
      </p:pic>
      <p:sp>
        <p:nvSpPr>
          <p:cNvPr id="42" name="TextBox 74">
            <a:extLst>
              <a:ext uri="{FF2B5EF4-FFF2-40B4-BE49-F238E27FC236}">
                <a16:creationId xmlns:a16="http://schemas.microsoft.com/office/drawing/2014/main" id="{46F519B1-06C4-3539-336B-22B5022DA71B}"/>
              </a:ext>
            </a:extLst>
          </p:cNvPr>
          <p:cNvSpPr txBox="1"/>
          <p:nvPr/>
        </p:nvSpPr>
        <p:spPr>
          <a:xfrm>
            <a:off x="0" y="3752589"/>
            <a:ext cx="24319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customer’s child smears ice cream in the crevices of their kitchen cabinets (An oddly shaped surface).</a:t>
            </a:r>
          </a:p>
        </p:txBody>
      </p:sp>
      <p:sp>
        <p:nvSpPr>
          <p:cNvPr id="43" name="TextBox 76">
            <a:extLst>
              <a:ext uri="{FF2B5EF4-FFF2-40B4-BE49-F238E27FC236}">
                <a16:creationId xmlns:a16="http://schemas.microsoft.com/office/drawing/2014/main" id="{6D206639-17FD-82AC-04CE-AEB9A06933A8}"/>
              </a:ext>
            </a:extLst>
          </p:cNvPr>
          <p:cNvSpPr txBox="1"/>
          <p:nvPr/>
        </p:nvSpPr>
        <p:spPr>
          <a:xfrm>
            <a:off x="2497675" y="3752589"/>
            <a:ext cx="230461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customer attempts to clean the oddly shaped surface with a crumbled-up paper towel. Can not reach the area and gets wet with the product</a:t>
            </a:r>
            <a:r>
              <a:rPr lang="en-US" sz="1400" dirty="0">
                <a:solidFill>
                  <a:srgbClr val="FF0000"/>
                </a:solidFill>
              </a:rPr>
              <a:t>,</a:t>
            </a:r>
            <a:r>
              <a:rPr lang="en-US" sz="1400" dirty="0"/>
              <a:t> fails completely!</a:t>
            </a:r>
          </a:p>
        </p:txBody>
      </p:sp>
      <p:sp>
        <p:nvSpPr>
          <p:cNvPr id="44" name="TextBox 78">
            <a:extLst>
              <a:ext uri="{FF2B5EF4-FFF2-40B4-BE49-F238E27FC236}">
                <a16:creationId xmlns:a16="http://schemas.microsoft.com/office/drawing/2014/main" id="{A402D736-4F90-FA0C-E079-3F671D11F18F}"/>
              </a:ext>
            </a:extLst>
          </p:cNvPr>
          <p:cNvSpPr txBox="1"/>
          <p:nvPr/>
        </p:nvSpPr>
        <p:spPr>
          <a:xfrm>
            <a:off x="4921253" y="3733691"/>
            <a:ext cx="23494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customer resolves to find a solution for these types of problems once and for all. But does a product for something like this even exist?</a:t>
            </a:r>
          </a:p>
        </p:txBody>
      </p:sp>
      <p:sp>
        <p:nvSpPr>
          <p:cNvPr id="45" name="TextBox 82">
            <a:extLst>
              <a:ext uri="{FF2B5EF4-FFF2-40B4-BE49-F238E27FC236}">
                <a16:creationId xmlns:a16="http://schemas.microsoft.com/office/drawing/2014/main" id="{6F885C3B-62A1-9D56-588D-6BDF321A520F}"/>
              </a:ext>
            </a:extLst>
          </p:cNvPr>
          <p:cNvSpPr txBox="1"/>
          <p:nvPr/>
        </p:nvSpPr>
        <p:spPr>
          <a:xfrm>
            <a:off x="7251027" y="3728952"/>
            <a:ext cx="25389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customer finds the perfect product – Their own hand! It’s niche, unproven, yet possibly the most convenient product yet.</a:t>
            </a:r>
          </a:p>
        </p:txBody>
      </p:sp>
      <p:pic>
        <p:nvPicPr>
          <p:cNvPr id="46" name="Graphic 86" descr="Tired face outline with solid fill">
            <a:extLst>
              <a:ext uri="{FF2B5EF4-FFF2-40B4-BE49-F238E27FC236}">
                <a16:creationId xmlns:a16="http://schemas.microsoft.com/office/drawing/2014/main" id="{5CD59506-16A9-2E3C-0D39-96D37A2C6C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01786" y="2711566"/>
            <a:ext cx="995397" cy="995397"/>
          </a:xfrm>
          <a:prstGeom prst="rect">
            <a:avLst/>
          </a:prstGeom>
        </p:spPr>
      </p:pic>
      <p:pic>
        <p:nvPicPr>
          <p:cNvPr id="47" name="Graphic 89" descr="Pleading face outline with solid fill">
            <a:extLst>
              <a:ext uri="{FF2B5EF4-FFF2-40B4-BE49-F238E27FC236}">
                <a16:creationId xmlns:a16="http://schemas.microsoft.com/office/drawing/2014/main" id="{CB9BEB6E-C8D7-74C1-3014-F4C0F65316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906" y="2733555"/>
            <a:ext cx="995397" cy="995397"/>
          </a:xfrm>
          <a:prstGeom prst="rect">
            <a:avLst/>
          </a:prstGeom>
        </p:spPr>
      </p:pic>
      <p:pic>
        <p:nvPicPr>
          <p:cNvPr id="48" name="Graphic 89" descr="Sunglasses face outline with solid fill">
            <a:extLst>
              <a:ext uri="{FF2B5EF4-FFF2-40B4-BE49-F238E27FC236}">
                <a16:creationId xmlns:a16="http://schemas.microsoft.com/office/drawing/2014/main" id="{8D97C38E-77C0-8567-FD36-6613240B8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4725" y="2733555"/>
            <a:ext cx="995397" cy="995397"/>
          </a:xfrm>
          <a:prstGeom prst="rect">
            <a:avLst/>
          </a:prstGeom>
        </p:spPr>
      </p:pic>
      <p:sp>
        <p:nvSpPr>
          <p:cNvPr id="49" name="Arrow: Right 3">
            <a:extLst>
              <a:ext uri="{FF2B5EF4-FFF2-40B4-BE49-F238E27FC236}">
                <a16:creationId xmlns:a16="http://schemas.microsoft.com/office/drawing/2014/main" id="{082E9D61-090D-6F6C-6BD8-6864EF100956}"/>
              </a:ext>
            </a:extLst>
          </p:cNvPr>
          <p:cNvSpPr/>
          <p:nvPr/>
        </p:nvSpPr>
        <p:spPr>
          <a:xfrm>
            <a:off x="3795291" y="3091113"/>
            <a:ext cx="693099" cy="32358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Arrow: Right 4">
            <a:extLst>
              <a:ext uri="{FF2B5EF4-FFF2-40B4-BE49-F238E27FC236}">
                <a16:creationId xmlns:a16="http://schemas.microsoft.com/office/drawing/2014/main" id="{EC96FD2E-E092-7FDA-FFDB-90366C6E344A}"/>
              </a:ext>
            </a:extLst>
          </p:cNvPr>
          <p:cNvSpPr/>
          <p:nvPr/>
        </p:nvSpPr>
        <p:spPr>
          <a:xfrm>
            <a:off x="1363115" y="3093975"/>
            <a:ext cx="693099" cy="32358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6">
            <a:extLst>
              <a:ext uri="{FF2B5EF4-FFF2-40B4-BE49-F238E27FC236}">
                <a16:creationId xmlns:a16="http://schemas.microsoft.com/office/drawing/2014/main" id="{60DE626B-EB94-366F-BA67-36FCD3F39C44}"/>
              </a:ext>
            </a:extLst>
          </p:cNvPr>
          <p:cNvSpPr/>
          <p:nvPr/>
        </p:nvSpPr>
        <p:spPr>
          <a:xfrm>
            <a:off x="6193630" y="3105410"/>
            <a:ext cx="693099" cy="32358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Arrow: Right 7">
            <a:extLst>
              <a:ext uri="{FF2B5EF4-FFF2-40B4-BE49-F238E27FC236}">
                <a16:creationId xmlns:a16="http://schemas.microsoft.com/office/drawing/2014/main" id="{F60BF542-FFC8-F453-F628-BE3ADE68E9AE}"/>
              </a:ext>
            </a:extLst>
          </p:cNvPr>
          <p:cNvSpPr/>
          <p:nvPr/>
        </p:nvSpPr>
        <p:spPr>
          <a:xfrm rot="20012496">
            <a:off x="8607963" y="3040797"/>
            <a:ext cx="693099" cy="32358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3" name="Graphic 10" descr="Germ with solid fill">
            <a:extLst>
              <a:ext uri="{FF2B5EF4-FFF2-40B4-BE49-F238E27FC236}">
                <a16:creationId xmlns:a16="http://schemas.microsoft.com/office/drawing/2014/main" id="{808C3E70-29AE-41BA-FB16-AC2A2F4DBD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09201" y="5526834"/>
            <a:ext cx="1169551" cy="1169551"/>
          </a:xfrm>
          <a:prstGeom prst="rect">
            <a:avLst/>
          </a:prstGeom>
        </p:spPr>
      </p:pic>
      <p:pic>
        <p:nvPicPr>
          <p:cNvPr id="54" name="Graphic 12" descr="Star-struck face outline with solid fill">
            <a:extLst>
              <a:ext uri="{FF2B5EF4-FFF2-40B4-BE49-F238E27FC236}">
                <a16:creationId xmlns:a16="http://schemas.microsoft.com/office/drawing/2014/main" id="{8132A884-7637-BA8D-9026-510AA5F5E6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43282" y="2782339"/>
            <a:ext cx="995394" cy="995394"/>
          </a:xfrm>
          <a:prstGeom prst="rect">
            <a:avLst/>
          </a:prstGeom>
        </p:spPr>
      </p:pic>
      <p:pic>
        <p:nvPicPr>
          <p:cNvPr id="55" name="Graphic 18" descr="Smiling with hearts face outline with solid fill">
            <a:extLst>
              <a:ext uri="{FF2B5EF4-FFF2-40B4-BE49-F238E27FC236}">
                <a16:creationId xmlns:a16="http://schemas.microsoft.com/office/drawing/2014/main" id="{9E5871B1-079D-FD6F-2669-0CD9257460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71806" y="876613"/>
            <a:ext cx="1881334" cy="1881334"/>
          </a:xfrm>
          <a:prstGeom prst="rect">
            <a:avLst/>
          </a:prstGeom>
        </p:spPr>
      </p:pic>
      <p:sp>
        <p:nvSpPr>
          <p:cNvPr id="56" name="TextBox 19">
            <a:extLst>
              <a:ext uri="{FF2B5EF4-FFF2-40B4-BE49-F238E27FC236}">
                <a16:creationId xmlns:a16="http://schemas.microsoft.com/office/drawing/2014/main" id="{74EF3465-0871-80AE-D191-94B95097593D}"/>
              </a:ext>
            </a:extLst>
          </p:cNvPr>
          <p:cNvSpPr txBox="1"/>
          <p:nvPr/>
        </p:nvSpPr>
        <p:spPr>
          <a:xfrm>
            <a:off x="10082222" y="3231253"/>
            <a:ext cx="2059352" cy="83099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Oddly-shaped surface.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Ice Cream FREE!</a:t>
            </a:r>
          </a:p>
        </p:txBody>
      </p:sp>
      <p:sp>
        <p:nvSpPr>
          <p:cNvPr id="61" name="Marcador de número de diapositiva 30">
            <a:extLst>
              <a:ext uri="{FF2B5EF4-FFF2-40B4-BE49-F238E27FC236}">
                <a16:creationId xmlns:a16="http://schemas.microsoft.com/office/drawing/2014/main" id="{B869A1FA-EA00-36C2-D3BB-04642D31DD37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86682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58DDE3B-9575-EE93-58C5-67B20FCF14C4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TextBox 75">
            <a:extLst>
              <a:ext uri="{FF2B5EF4-FFF2-40B4-BE49-F238E27FC236}">
                <a16:creationId xmlns:a16="http://schemas.microsoft.com/office/drawing/2014/main" id="{EDAB3996-3BB9-492F-31D9-30F251375D3B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Price Willingness to pay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Marcador de número de diapositiva 30">
            <a:extLst>
              <a:ext uri="{FF2B5EF4-FFF2-40B4-BE49-F238E27FC236}">
                <a16:creationId xmlns:a16="http://schemas.microsoft.com/office/drawing/2014/main" id="{BDE9A3B3-6995-35B2-B693-90C89CBFBD29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37" name="Imagen 3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6C1E6138-DCB3-31EC-A248-6916CCA6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26" y="1333655"/>
            <a:ext cx="9527721" cy="43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7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58DDE3B-9575-EE93-58C5-67B20FCF14C4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Rectangle 33">
            <a:extLst>
              <a:ext uri="{FF2B5EF4-FFF2-40B4-BE49-F238E27FC236}">
                <a16:creationId xmlns:a16="http://schemas.microsoft.com/office/drawing/2014/main" id="{1E391F9F-24B9-305B-27C8-6973F3B41632}"/>
              </a:ext>
            </a:extLst>
          </p:cNvPr>
          <p:cNvSpPr/>
          <p:nvPr/>
        </p:nvSpPr>
        <p:spPr>
          <a:xfrm>
            <a:off x="997940" y="1428692"/>
            <a:ext cx="9398492" cy="1166148"/>
          </a:xfrm>
          <a:prstGeom prst="rect">
            <a:avLst/>
          </a:prstGeom>
          <a:noFill/>
          <a:ln>
            <a:solidFill>
              <a:srgbClr val="0E9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rgbClr val="0E9008"/>
                </a:solidFill>
              </a:rPr>
              <a:t>Additional add </a:t>
            </a:r>
            <a:r>
              <a:rPr lang="en-IN" sz="2400" b="1" dirty="0" err="1">
                <a:solidFill>
                  <a:srgbClr val="0E9008"/>
                </a:solidFill>
              </a:rPr>
              <a:t>ons</a:t>
            </a:r>
            <a:endParaRPr lang="en-IN" sz="2400" b="1" dirty="0">
              <a:solidFill>
                <a:srgbClr val="0E9008"/>
              </a:solidFill>
            </a:endParaRPr>
          </a:p>
          <a:p>
            <a:r>
              <a:rPr lang="en-IN" dirty="0">
                <a:solidFill>
                  <a:srgbClr val="0E9008"/>
                </a:solidFill>
              </a:rPr>
              <a:t>Other types of products can be sticked in the glove: yellow sponge for washing dishes, microfiber cloths</a:t>
            </a:r>
            <a:endParaRPr lang="en-US" dirty="0">
              <a:solidFill>
                <a:srgbClr val="0E9008"/>
              </a:solidFill>
            </a:endParaRPr>
          </a:p>
        </p:txBody>
      </p:sp>
      <p:grpSp>
        <p:nvGrpSpPr>
          <p:cNvPr id="13" name="Group 42">
            <a:extLst>
              <a:ext uri="{FF2B5EF4-FFF2-40B4-BE49-F238E27FC236}">
                <a16:creationId xmlns:a16="http://schemas.microsoft.com/office/drawing/2014/main" id="{E59B56C5-C3F5-AC7E-1D48-137EED4CDBBA}"/>
              </a:ext>
            </a:extLst>
          </p:cNvPr>
          <p:cNvGrpSpPr/>
          <p:nvPr/>
        </p:nvGrpSpPr>
        <p:grpSpPr>
          <a:xfrm>
            <a:off x="0" y="1632152"/>
            <a:ext cx="857163" cy="768085"/>
            <a:chOff x="749638" y="3595692"/>
            <a:chExt cx="857163" cy="768085"/>
          </a:xfrm>
        </p:grpSpPr>
        <p:sp>
          <p:nvSpPr>
            <p:cNvPr id="14" name="Oval 40">
              <a:extLst>
                <a:ext uri="{FF2B5EF4-FFF2-40B4-BE49-F238E27FC236}">
                  <a16:creationId xmlns:a16="http://schemas.microsoft.com/office/drawing/2014/main" id="{5AE6C25E-18EF-7334-B293-984C26CD1338}"/>
                </a:ext>
              </a:extLst>
            </p:cNvPr>
            <p:cNvSpPr/>
            <p:nvPr/>
          </p:nvSpPr>
          <p:spPr>
            <a:xfrm>
              <a:off x="794177" y="3595692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5" name="TextBox 41">
              <a:extLst>
                <a:ext uri="{FF2B5EF4-FFF2-40B4-BE49-F238E27FC236}">
                  <a16:creationId xmlns:a16="http://schemas.microsoft.com/office/drawing/2014/main" id="{BD5454CA-B53C-B5F8-3560-800B4E9BF616}"/>
                </a:ext>
              </a:extLst>
            </p:cNvPr>
            <p:cNvSpPr txBox="1"/>
            <p:nvPr/>
          </p:nvSpPr>
          <p:spPr>
            <a:xfrm>
              <a:off x="749638" y="3683135"/>
              <a:ext cx="857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53">
            <a:extLst>
              <a:ext uri="{FF2B5EF4-FFF2-40B4-BE49-F238E27FC236}">
                <a16:creationId xmlns:a16="http://schemas.microsoft.com/office/drawing/2014/main" id="{5CD5FBFF-6C9C-49F9-2716-8147076CBA0B}"/>
              </a:ext>
            </a:extLst>
          </p:cNvPr>
          <p:cNvGrpSpPr/>
          <p:nvPr/>
        </p:nvGrpSpPr>
        <p:grpSpPr>
          <a:xfrm>
            <a:off x="1182849" y="2954859"/>
            <a:ext cx="7019773" cy="3433501"/>
            <a:chOff x="796387" y="3099620"/>
            <a:chExt cx="2155050" cy="2575124"/>
          </a:xfrm>
        </p:grpSpPr>
        <p:sp>
          <p:nvSpPr>
            <p:cNvPr id="17" name="TextBox 54">
              <a:extLst>
                <a:ext uri="{FF2B5EF4-FFF2-40B4-BE49-F238E27FC236}">
                  <a16:creationId xmlns:a16="http://schemas.microsoft.com/office/drawing/2014/main" id="{4FC50BC3-0716-2516-0116-A9E1A9FD586B}"/>
                </a:ext>
              </a:extLst>
            </p:cNvPr>
            <p:cNvSpPr txBox="1"/>
            <p:nvPr/>
          </p:nvSpPr>
          <p:spPr>
            <a:xfrm>
              <a:off x="796387" y="3389505"/>
              <a:ext cx="2059657" cy="228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2060"/>
                  </a:solidFill>
                  <a:cs typeface="Arial" pitchFamily="34" charset="0"/>
                </a:rPr>
                <a:t>Glove in all the house</a:t>
              </a:r>
            </a:p>
            <a:p>
              <a:r>
                <a:rPr lang="en-US" altLang="ko-KR" sz="1600" dirty="0">
                  <a:solidFill>
                    <a:srgbClr val="002060"/>
                  </a:solidFill>
                  <a:cs typeface="Arial" pitchFamily="34" charset="0"/>
                </a:rPr>
                <a:t>This product will be part of all the cleaning “to do” at home</a:t>
              </a: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r>
                <a:rPr lang="en-US" altLang="ko-KR" sz="1600" b="1" dirty="0">
                  <a:solidFill>
                    <a:srgbClr val="002060"/>
                  </a:solidFill>
                  <a:cs typeface="Arial" pitchFamily="34" charset="0"/>
                </a:rPr>
                <a:t>Protect from chemicals and bacteria</a:t>
              </a:r>
            </a:p>
            <a:p>
              <a:r>
                <a:rPr lang="en-US" altLang="ko-KR" sz="1600" dirty="0">
                  <a:solidFill>
                    <a:srgbClr val="002060"/>
                  </a:solidFill>
                  <a:cs typeface="Arial" pitchFamily="34" charset="0"/>
                </a:rPr>
                <a:t>Now with detergents, grease disinfectants, etc.</a:t>
              </a: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r>
                <a:rPr lang="en-US" altLang="ko-KR" sz="1600" b="1" dirty="0">
                  <a:solidFill>
                    <a:srgbClr val="002060"/>
                  </a:solidFill>
                  <a:cs typeface="Arial" pitchFamily="34" charset="0"/>
                </a:rPr>
                <a:t>Clean odd surfaces</a:t>
              </a:r>
            </a:p>
            <a:p>
              <a:r>
                <a:rPr lang="en-US" altLang="ko-KR" sz="1600" dirty="0">
                  <a:solidFill>
                    <a:srgbClr val="002060"/>
                  </a:solidFill>
                  <a:cs typeface="Arial" pitchFamily="34" charset="0"/>
                </a:rPr>
                <a:t>Everywhere!</a:t>
              </a: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endParaRPr lang="ko-KR" altLang="en-US" sz="16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18" name="TextBox 55">
              <a:extLst>
                <a:ext uri="{FF2B5EF4-FFF2-40B4-BE49-F238E27FC236}">
                  <a16:creationId xmlns:a16="http://schemas.microsoft.com/office/drawing/2014/main" id="{98CA6054-56DF-9D1D-836D-E233A0047FAA}"/>
                </a:ext>
              </a:extLst>
            </p:cNvPr>
            <p:cNvSpPr txBox="1"/>
            <p:nvPr/>
          </p:nvSpPr>
          <p:spPr>
            <a:xfrm>
              <a:off x="891780" y="3099620"/>
              <a:ext cx="2059657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u="sng" dirty="0">
                  <a:solidFill>
                    <a:srgbClr val="002060"/>
                  </a:solidFill>
                  <a:cs typeface="Arial" pitchFamily="34" charset="0"/>
                </a:rPr>
                <a:t>Advantages</a:t>
              </a:r>
              <a:endParaRPr lang="ko-KR" altLang="en-US" sz="2000" b="1" u="sng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75">
            <a:extLst>
              <a:ext uri="{FF2B5EF4-FFF2-40B4-BE49-F238E27FC236}">
                <a16:creationId xmlns:a16="http://schemas.microsoft.com/office/drawing/2014/main" id="{9C563A1C-2ECD-F10F-5008-5F36D247E168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Potential areas of growth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289189-E1AF-F307-043B-8FEFCB137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425" y="2834765"/>
            <a:ext cx="2548746" cy="17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h Washing Sponge transparent PNG - StickPNG">
            <a:extLst>
              <a:ext uri="{FF2B5EF4-FFF2-40B4-BE49-F238E27FC236}">
                <a16:creationId xmlns:a16="http://schemas.microsoft.com/office/drawing/2014/main" id="{6C525B5C-8382-D9BC-0F9C-EC341B12E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68" y="4601492"/>
            <a:ext cx="2881574" cy="19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arcador de número de diapositiva 30">
            <a:extLst>
              <a:ext uri="{FF2B5EF4-FFF2-40B4-BE49-F238E27FC236}">
                <a16:creationId xmlns:a16="http://schemas.microsoft.com/office/drawing/2014/main" id="{9DDC302C-7051-E83F-CF07-5B48583E584C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9505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58DDE3B-9575-EE93-58C5-67B20FCF14C4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Rectangle 33">
            <a:extLst>
              <a:ext uri="{FF2B5EF4-FFF2-40B4-BE49-F238E27FC236}">
                <a16:creationId xmlns:a16="http://schemas.microsoft.com/office/drawing/2014/main" id="{1E391F9F-24B9-305B-27C8-6973F3B41632}"/>
              </a:ext>
            </a:extLst>
          </p:cNvPr>
          <p:cNvSpPr/>
          <p:nvPr/>
        </p:nvSpPr>
        <p:spPr>
          <a:xfrm>
            <a:off x="997940" y="1428692"/>
            <a:ext cx="9398492" cy="1166148"/>
          </a:xfrm>
          <a:prstGeom prst="rect">
            <a:avLst/>
          </a:prstGeom>
          <a:noFill/>
          <a:ln>
            <a:solidFill>
              <a:srgbClr val="0E9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rgbClr val="0E9008"/>
                </a:solidFill>
              </a:rPr>
              <a:t>Disposable glove</a:t>
            </a:r>
          </a:p>
          <a:p>
            <a:r>
              <a:rPr lang="en-IN" dirty="0">
                <a:solidFill>
                  <a:srgbClr val="0E9008"/>
                </a:solidFill>
              </a:rPr>
              <a:t>T</a:t>
            </a:r>
            <a:r>
              <a:rPr lang="en-US" dirty="0">
                <a:solidFill>
                  <a:srgbClr val="0E9008"/>
                </a:solidFill>
              </a:rPr>
              <a:t>his product is a glove made from a high-quality dry wipe which can help in cleaning oddly shaped surfaces and crevices, where the hands and fingers can go. The product is to be immediately disposed after use.</a:t>
            </a:r>
          </a:p>
        </p:txBody>
      </p:sp>
      <p:grpSp>
        <p:nvGrpSpPr>
          <p:cNvPr id="13" name="Group 42">
            <a:extLst>
              <a:ext uri="{FF2B5EF4-FFF2-40B4-BE49-F238E27FC236}">
                <a16:creationId xmlns:a16="http://schemas.microsoft.com/office/drawing/2014/main" id="{E59B56C5-C3F5-AC7E-1D48-137EED4CDBBA}"/>
              </a:ext>
            </a:extLst>
          </p:cNvPr>
          <p:cNvGrpSpPr/>
          <p:nvPr/>
        </p:nvGrpSpPr>
        <p:grpSpPr>
          <a:xfrm>
            <a:off x="0" y="1632152"/>
            <a:ext cx="857163" cy="768085"/>
            <a:chOff x="749638" y="3595692"/>
            <a:chExt cx="857163" cy="768085"/>
          </a:xfrm>
        </p:grpSpPr>
        <p:sp>
          <p:nvSpPr>
            <p:cNvPr id="14" name="Oval 40">
              <a:extLst>
                <a:ext uri="{FF2B5EF4-FFF2-40B4-BE49-F238E27FC236}">
                  <a16:creationId xmlns:a16="http://schemas.microsoft.com/office/drawing/2014/main" id="{5AE6C25E-18EF-7334-B293-984C26CD1338}"/>
                </a:ext>
              </a:extLst>
            </p:cNvPr>
            <p:cNvSpPr/>
            <p:nvPr/>
          </p:nvSpPr>
          <p:spPr>
            <a:xfrm>
              <a:off x="794177" y="3595692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5" name="TextBox 41">
              <a:extLst>
                <a:ext uri="{FF2B5EF4-FFF2-40B4-BE49-F238E27FC236}">
                  <a16:creationId xmlns:a16="http://schemas.microsoft.com/office/drawing/2014/main" id="{BD5454CA-B53C-B5F8-3560-800B4E9BF616}"/>
                </a:ext>
              </a:extLst>
            </p:cNvPr>
            <p:cNvSpPr txBox="1"/>
            <p:nvPr/>
          </p:nvSpPr>
          <p:spPr>
            <a:xfrm>
              <a:off x="749638" y="3683135"/>
              <a:ext cx="857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75">
            <a:extLst>
              <a:ext uri="{FF2B5EF4-FFF2-40B4-BE49-F238E27FC236}">
                <a16:creationId xmlns:a16="http://schemas.microsoft.com/office/drawing/2014/main" id="{9C563A1C-2ECD-F10F-5008-5F36D247E168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Potential areas of growth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53">
            <a:extLst>
              <a:ext uri="{FF2B5EF4-FFF2-40B4-BE49-F238E27FC236}">
                <a16:creationId xmlns:a16="http://schemas.microsoft.com/office/drawing/2014/main" id="{B23008B4-B540-6B1B-A976-24D436BFD868}"/>
              </a:ext>
            </a:extLst>
          </p:cNvPr>
          <p:cNvGrpSpPr/>
          <p:nvPr/>
        </p:nvGrpSpPr>
        <p:grpSpPr>
          <a:xfrm>
            <a:off x="1182849" y="2954857"/>
            <a:ext cx="7019773" cy="2448617"/>
            <a:chOff x="796387" y="3099620"/>
            <a:chExt cx="2155050" cy="1836462"/>
          </a:xfrm>
        </p:grpSpPr>
        <p:sp>
          <p:nvSpPr>
            <p:cNvPr id="12" name="TextBox 54">
              <a:extLst>
                <a:ext uri="{FF2B5EF4-FFF2-40B4-BE49-F238E27FC236}">
                  <a16:creationId xmlns:a16="http://schemas.microsoft.com/office/drawing/2014/main" id="{8EE9C44A-B078-1B66-B835-1A3A867A9575}"/>
                </a:ext>
              </a:extLst>
            </p:cNvPr>
            <p:cNvSpPr txBox="1"/>
            <p:nvPr/>
          </p:nvSpPr>
          <p:spPr>
            <a:xfrm>
              <a:off x="796387" y="3389505"/>
              <a:ext cx="2059657" cy="15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2060"/>
                  </a:solidFill>
                  <a:cs typeface="Arial" pitchFamily="34" charset="0"/>
                </a:rPr>
                <a:t>Safety concerns resolved</a:t>
              </a:r>
            </a:p>
            <a:p>
              <a:r>
                <a:rPr lang="en-US" altLang="ko-KR" sz="1600" dirty="0">
                  <a:solidFill>
                    <a:srgbClr val="002060"/>
                  </a:solidFill>
                  <a:cs typeface="Arial" pitchFamily="34" charset="0"/>
                </a:rPr>
                <a:t>We have found that customers want two contradictory features – distance from cleaning chemicals and the ability to eliminate bacteria with an almost 100% certainty (which often requires chemicals). With this glove, we solve both issues by removing contact with chemicals.</a:t>
              </a: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endParaRPr lang="ko-KR" altLang="en-US" sz="16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19" name="TextBox 55">
              <a:extLst>
                <a:ext uri="{FF2B5EF4-FFF2-40B4-BE49-F238E27FC236}">
                  <a16:creationId xmlns:a16="http://schemas.microsoft.com/office/drawing/2014/main" id="{6DC18177-CC76-2730-A51F-679C45F46910}"/>
                </a:ext>
              </a:extLst>
            </p:cNvPr>
            <p:cNvSpPr txBox="1"/>
            <p:nvPr/>
          </p:nvSpPr>
          <p:spPr>
            <a:xfrm>
              <a:off x="891780" y="3099620"/>
              <a:ext cx="2059657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u="sng" dirty="0">
                  <a:solidFill>
                    <a:srgbClr val="002060"/>
                  </a:solidFill>
                  <a:cs typeface="Arial" pitchFamily="34" charset="0"/>
                </a:rPr>
                <a:t>Advantages</a:t>
              </a:r>
              <a:endParaRPr lang="ko-KR" altLang="en-US" sz="2000" b="1" u="sng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57">
            <a:extLst>
              <a:ext uri="{FF2B5EF4-FFF2-40B4-BE49-F238E27FC236}">
                <a16:creationId xmlns:a16="http://schemas.microsoft.com/office/drawing/2014/main" id="{7FD3881F-9B62-38A6-71E7-334B39960EFC}"/>
              </a:ext>
            </a:extLst>
          </p:cNvPr>
          <p:cNvSpPr txBox="1"/>
          <p:nvPr/>
        </p:nvSpPr>
        <p:spPr>
          <a:xfrm>
            <a:off x="1182849" y="5774967"/>
            <a:ext cx="6709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cs typeface="Arial" pitchFamily="34" charset="0"/>
              </a:rPr>
              <a:t>Accessibility</a:t>
            </a:r>
          </a:p>
          <a:p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Your hand is the ultimate tool, no device can ever match its ability to follow and outline oddly shaped surfaces. With a cleaning glove, the consumer can have greater access to surfaces that need cleaning.</a:t>
            </a:r>
          </a:p>
        </p:txBody>
      </p:sp>
      <p:sp>
        <p:nvSpPr>
          <p:cNvPr id="22" name="TextBox 61">
            <a:extLst>
              <a:ext uri="{FF2B5EF4-FFF2-40B4-BE49-F238E27FC236}">
                <a16:creationId xmlns:a16="http://schemas.microsoft.com/office/drawing/2014/main" id="{1906CC1A-9408-A611-3996-C0729A931C81}"/>
              </a:ext>
            </a:extLst>
          </p:cNvPr>
          <p:cNvSpPr txBox="1"/>
          <p:nvPr/>
        </p:nvSpPr>
        <p:spPr>
          <a:xfrm>
            <a:off x="1201247" y="4703560"/>
            <a:ext cx="6669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cs typeface="Arial" pitchFamily="34" charset="0"/>
              </a:rPr>
              <a:t>Elbow Grease</a:t>
            </a:r>
          </a:p>
          <a:p>
            <a:r>
              <a:rPr lang="en-US" sz="1600" dirty="0">
                <a:solidFill>
                  <a:srgbClr val="002060"/>
                </a:solidFill>
                <a:cs typeface="Arial" pitchFamily="34" charset="0"/>
              </a:rPr>
              <a:t>Extremely dirty surfaces often require applied pressure to clean, with many products applied pressure is not often possible. But with a glove, the hand is free to interact with the mess more precisely.</a:t>
            </a:r>
            <a:endParaRPr lang="ko-KR" altLang="en-US" sz="160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3" name="Picture 13" descr="A picture containing handwear, cloth, blue&#10;&#10;Description automatically generated">
            <a:extLst>
              <a:ext uri="{FF2B5EF4-FFF2-40B4-BE49-F238E27FC236}">
                <a16:creationId xmlns:a16="http://schemas.microsoft.com/office/drawing/2014/main" id="{16F94C16-006D-FC3F-2700-9A744F21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543" y="3192806"/>
            <a:ext cx="2076014" cy="2768018"/>
          </a:xfrm>
          <a:prstGeom prst="rect">
            <a:avLst/>
          </a:prstGeom>
        </p:spPr>
      </p:pic>
      <p:pic>
        <p:nvPicPr>
          <p:cNvPr id="24" name="Picture 16" descr="A white glove on a blue surface&#10;&#10;Description automatically generated with medium confidence">
            <a:extLst>
              <a:ext uri="{FF2B5EF4-FFF2-40B4-BE49-F238E27FC236}">
                <a16:creationId xmlns:a16="http://schemas.microsoft.com/office/drawing/2014/main" id="{11E1A307-9C76-93AB-707B-D7158AD86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24" y="3192805"/>
            <a:ext cx="2076014" cy="2768018"/>
          </a:xfrm>
          <a:prstGeom prst="rect">
            <a:avLst/>
          </a:prstGeom>
        </p:spPr>
      </p:pic>
      <p:sp>
        <p:nvSpPr>
          <p:cNvPr id="25" name="TextBox 17">
            <a:extLst>
              <a:ext uri="{FF2B5EF4-FFF2-40B4-BE49-F238E27FC236}">
                <a16:creationId xmlns:a16="http://schemas.microsoft.com/office/drawing/2014/main" id="{A67D55C6-1008-F69F-C41E-96E95D3D6E88}"/>
              </a:ext>
            </a:extLst>
          </p:cNvPr>
          <p:cNvSpPr txBox="1"/>
          <p:nvPr/>
        </p:nvSpPr>
        <p:spPr>
          <a:xfrm>
            <a:off x="8300720" y="616712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Option 2</a:t>
            </a:r>
            <a:endParaRPr lang="en-IN" b="1" dirty="0"/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278C8186-4D58-A51F-6D52-CC30945ABF97}"/>
              </a:ext>
            </a:extLst>
          </p:cNvPr>
          <p:cNvSpPr txBox="1"/>
          <p:nvPr/>
        </p:nvSpPr>
        <p:spPr>
          <a:xfrm>
            <a:off x="10475992" y="616020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Option 3</a:t>
            </a:r>
            <a:endParaRPr lang="en-IN" b="1" dirty="0"/>
          </a:p>
        </p:txBody>
      </p:sp>
      <p:sp>
        <p:nvSpPr>
          <p:cNvPr id="30" name="Marcador de número de diapositiva 30">
            <a:extLst>
              <a:ext uri="{FF2B5EF4-FFF2-40B4-BE49-F238E27FC236}">
                <a16:creationId xmlns:a16="http://schemas.microsoft.com/office/drawing/2014/main" id="{DD0BC664-13EC-FC39-FF9B-0A7D9517C3E2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957477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F486D35B-A460-9EE0-0B30-4C6A476DAE47}"/>
              </a:ext>
            </a:extLst>
          </p:cNvPr>
          <p:cNvSpPr/>
          <p:nvPr/>
        </p:nvSpPr>
        <p:spPr>
          <a:xfrm>
            <a:off x="-1" y="-58757"/>
            <a:ext cx="12322629" cy="38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1AC1FD78-FB6E-28C7-F962-F0FC02DCBABD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Target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customer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frequecy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2F073C72-13B1-42D4-8540-EEF4324354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591987"/>
              </p:ext>
            </p:extLst>
          </p:nvPr>
        </p:nvGraphicFramePr>
        <p:xfrm>
          <a:off x="2535079" y="1632365"/>
          <a:ext cx="7121842" cy="4245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Marcador de número de diapositiva 30">
            <a:extLst>
              <a:ext uri="{FF2B5EF4-FFF2-40B4-BE49-F238E27FC236}">
                <a16:creationId xmlns:a16="http://schemas.microsoft.com/office/drawing/2014/main" id="{61587011-92D2-FBF3-59FA-16F65BDF58F4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62648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F486D35B-A460-9EE0-0B30-4C6A476DAE47}"/>
              </a:ext>
            </a:extLst>
          </p:cNvPr>
          <p:cNvSpPr/>
          <p:nvPr/>
        </p:nvSpPr>
        <p:spPr>
          <a:xfrm>
            <a:off x="-1" y="-58757"/>
            <a:ext cx="12322629" cy="38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1AC1FD78-FB6E-28C7-F962-F0FC02DCBABD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Prototype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Marcador de número de diapositiva 30">
            <a:extLst>
              <a:ext uri="{FF2B5EF4-FFF2-40B4-BE49-F238E27FC236}">
                <a16:creationId xmlns:a16="http://schemas.microsoft.com/office/drawing/2014/main" id="{61587011-92D2-FBF3-59FA-16F65BDF58F4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6" name="Imagen 5" descr="Imagen que contiene guantes, ropa&#10;&#10;Descripción generada automáticamente">
            <a:extLst>
              <a:ext uri="{FF2B5EF4-FFF2-40B4-BE49-F238E27FC236}">
                <a16:creationId xmlns:a16="http://schemas.microsoft.com/office/drawing/2014/main" id="{FA2514DD-75E2-CE19-64E7-5EC0A2258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9" y="1152775"/>
            <a:ext cx="3673929" cy="4898572"/>
          </a:xfrm>
          <a:prstGeom prst="rect">
            <a:avLst/>
          </a:prstGeom>
        </p:spPr>
      </p:pic>
      <p:pic>
        <p:nvPicPr>
          <p:cNvPr id="9" name="Imagen 8" descr="Texto&#10;&#10;Descripción generada automáticamente con confianza baja">
            <a:extLst>
              <a:ext uri="{FF2B5EF4-FFF2-40B4-BE49-F238E27FC236}">
                <a16:creationId xmlns:a16="http://schemas.microsoft.com/office/drawing/2014/main" id="{D569F526-F9D9-5494-7E74-06F412AD9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41" y="1152775"/>
            <a:ext cx="3673929" cy="48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129C3FD8-61B2-C10C-DC60-19538ABC4C8B}"/>
              </a:ext>
            </a:extLst>
          </p:cNvPr>
          <p:cNvSpPr/>
          <p:nvPr/>
        </p:nvSpPr>
        <p:spPr>
          <a:xfrm>
            <a:off x="8609013" y="2311247"/>
            <a:ext cx="2810772" cy="4262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9291F31-EB69-EDBB-6D43-E7662989C3E2}"/>
              </a:ext>
            </a:extLst>
          </p:cNvPr>
          <p:cNvSpPr/>
          <p:nvPr/>
        </p:nvSpPr>
        <p:spPr>
          <a:xfrm>
            <a:off x="1075584" y="5143500"/>
            <a:ext cx="10332891" cy="1409907"/>
          </a:xfrm>
          <a:prstGeom prst="rect">
            <a:avLst/>
          </a:prstGeom>
          <a:solidFill>
            <a:srgbClr val="BAF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340311-39BB-C751-6B50-659FC6649261}"/>
              </a:ext>
            </a:extLst>
          </p:cNvPr>
          <p:cNvSpPr/>
          <p:nvPr/>
        </p:nvSpPr>
        <p:spPr>
          <a:xfrm>
            <a:off x="5554457" y="866101"/>
            <a:ext cx="5865328" cy="43025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140CDF9-C5CD-D8D5-6F1B-819FEAF3A81A}"/>
              </a:ext>
            </a:extLst>
          </p:cNvPr>
          <p:cNvSpPr/>
          <p:nvPr/>
        </p:nvSpPr>
        <p:spPr>
          <a:xfrm>
            <a:off x="1110341" y="840921"/>
            <a:ext cx="4429216" cy="43025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8CE9C04F-D68C-00E1-8B0A-0EA174BC2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011753"/>
              </p:ext>
            </p:extLst>
          </p:nvPr>
        </p:nvGraphicFramePr>
        <p:xfrm>
          <a:off x="1086894" y="861265"/>
          <a:ext cx="10332891" cy="5691865"/>
        </p:xfrm>
        <a:graphic>
          <a:graphicData uri="http://schemas.openxmlformats.org/drawingml/2006/table">
            <a:tbl>
              <a:tblPr firstRow="1" firstCol="1" bandRow="1"/>
              <a:tblGrid>
                <a:gridCol w="1939980">
                  <a:extLst>
                    <a:ext uri="{9D8B030D-6E8A-4147-A177-3AD203B41FA5}">
                      <a16:colId xmlns:a16="http://schemas.microsoft.com/office/drawing/2014/main" val="1240110323"/>
                    </a:ext>
                  </a:extLst>
                </a:gridCol>
                <a:gridCol w="2541401">
                  <a:extLst>
                    <a:ext uri="{9D8B030D-6E8A-4147-A177-3AD203B41FA5}">
                      <a16:colId xmlns:a16="http://schemas.microsoft.com/office/drawing/2014/main" val="1207661930"/>
                    </a:ext>
                  </a:extLst>
                </a:gridCol>
                <a:gridCol w="1967537">
                  <a:extLst>
                    <a:ext uri="{9D8B030D-6E8A-4147-A177-3AD203B41FA5}">
                      <a16:colId xmlns:a16="http://schemas.microsoft.com/office/drawing/2014/main" val="3190920066"/>
                    </a:ext>
                  </a:extLst>
                </a:gridCol>
                <a:gridCol w="2087354">
                  <a:extLst>
                    <a:ext uri="{9D8B030D-6E8A-4147-A177-3AD203B41FA5}">
                      <a16:colId xmlns:a16="http://schemas.microsoft.com/office/drawing/2014/main" val="1852158017"/>
                    </a:ext>
                  </a:extLst>
                </a:gridCol>
                <a:gridCol w="1796619">
                  <a:extLst>
                    <a:ext uri="{9D8B030D-6E8A-4147-A177-3AD203B41FA5}">
                      <a16:colId xmlns:a16="http://schemas.microsoft.com/office/drawing/2014/main" val="1586577356"/>
                    </a:ext>
                  </a:extLst>
                </a:gridCol>
              </a:tblGrid>
              <a:tr h="1960603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Key Partners</a:t>
                      </a:r>
                      <a:endParaRPr lang="es-PE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- Retailers</a:t>
                      </a:r>
                      <a:br>
                        <a:rPr lang="es-PE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- </a:t>
                      </a:r>
                      <a:r>
                        <a:rPr lang="en-US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Vendors </a:t>
                      </a:r>
                      <a:br>
                        <a:rPr lang="es-PE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- </a:t>
                      </a:r>
                      <a:r>
                        <a:rPr lang="en-US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Distributors</a:t>
                      </a:r>
                      <a:br>
                        <a:rPr lang="es-PE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- </a:t>
                      </a:r>
                      <a:r>
                        <a:rPr lang="en-US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Suppliers </a:t>
                      </a:r>
                      <a:br>
                        <a:rPr lang="es-PE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- </a:t>
                      </a:r>
                      <a:r>
                        <a:rPr lang="en-US" sz="1000" i="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 Agencies</a:t>
                      </a:r>
                      <a:endParaRPr lang="es-PE" sz="1000" i="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5" marR="456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Key Activities</a:t>
                      </a:r>
                      <a:endParaRPr lang="es-PE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000" i="1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00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Shelf Share &amp; position</a:t>
                      </a:r>
                      <a:br>
                        <a:rPr lang="es-PE" sz="100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 </a:t>
                      </a:r>
                      <a:r>
                        <a:rPr lang="en-US" sz="100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Marketing and Sales</a:t>
                      </a:r>
                      <a:br>
                        <a:rPr lang="es-PE" sz="100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- </a:t>
                      </a:r>
                      <a:r>
                        <a:rPr lang="en-US" sz="100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Production and distribution</a:t>
                      </a:r>
                      <a:endParaRPr lang="es-PE" sz="1000" i="0" u="non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5" marR="456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 Proposition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Technical Value:</a:t>
                      </a:r>
                      <a:br>
                        <a:rPr lang="es-PE" sz="1000" b="1" i="1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b="1" i="1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Single product for multi-cleaning.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Business Value</a:t>
                      </a:r>
                      <a:br>
                        <a:rPr lang="es-PE" sz="1000" b="1" i="1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b="1" i="1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Improvement in customer</a:t>
                      </a:r>
                      <a:b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satisfaction.</a:t>
                      </a:r>
                      <a:br>
                        <a:rPr lang="es-PE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 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Increase in revenue</a:t>
                      </a:r>
                      <a:br>
                        <a:rPr lang="es-PE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New product line for P&amp;G</a:t>
                      </a:r>
                      <a:br>
                        <a:rPr lang="es-PE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 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 Share growth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000"/>
                        <a:buFont typeface="Calibri" panose="020F0502020204030204" pitchFamily="34" charset="0"/>
                        <a:buNone/>
                      </a:pPr>
                      <a:r>
                        <a:rPr lang="es-PE" sz="1000" b="1" i="1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 </a:t>
                      </a:r>
                      <a:r>
                        <a:rPr lang="es-PE" sz="1000" b="1" i="1" u="sng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br>
                        <a:rPr lang="es-PE" sz="1000" b="1" i="1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b="1" i="1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0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Intuitive use for the customer.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-To clean oddly shaped surfaces.</a:t>
                      </a: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Can handle chemicals with glove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Helps in cleaning hard stains.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5" marR="456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Relationships </a:t>
                      </a:r>
                      <a:endParaRPr lang="es-P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- Rewards and Discounted rates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Product innovation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Brand reputation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Customer loyalty and satisfaction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Ease of use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High-quality Product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Convenient, secure, and hygienic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5" marR="456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2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</a:t>
                      </a:r>
                      <a:r>
                        <a:rPr lang="es-PE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PE" sz="12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Segments</a:t>
                      </a:r>
                      <a:endParaRPr lang="es-P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Mass market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Household-house wives,</a:t>
                      </a:r>
                      <a:b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professional cleaners, at-home</a:t>
                      </a:r>
                      <a:b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moms, working professionals,</a:t>
                      </a:r>
                      <a:b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students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Hygiene-conscious customers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5" marR="456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629462"/>
                  </a:ext>
                </a:extLst>
              </a:tr>
              <a:tr h="232200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 </a:t>
                      </a:r>
                      <a:r>
                        <a:rPr lang="es-PE" sz="1200" b="1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Resources</a:t>
                      </a:r>
                      <a:r>
                        <a:rPr lang="es-PE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b="0" i="1" u="sng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Physical Resources</a:t>
                      </a:r>
                      <a:br>
                        <a:rPr lang="es-PE" sz="1000" b="0" i="1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Manufacturing unit</a:t>
                      </a:r>
                      <a:br>
                        <a:rPr lang="es-PE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Machinery</a:t>
                      </a:r>
                      <a:br>
                        <a:rPr lang="es-PE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Access to retail chains</a:t>
                      </a:r>
                      <a:br>
                        <a:rPr lang="es-PE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Distribution Logistics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b="0" i="1" u="sng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Intellectual Property Resources</a:t>
                      </a:r>
                      <a:br>
                        <a:rPr lang="es-PE" sz="1000" b="0" i="1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Utility/Design Patents, Trademarks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b="0" i="1" u="sng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Human Resources</a:t>
                      </a:r>
                      <a:br>
                        <a:rPr lang="es-PE" sz="1000" b="0" i="1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Marketing Experts </a:t>
                      </a:r>
                      <a:br>
                        <a:rPr lang="es-PE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R&amp;D staff</a:t>
                      </a:r>
                      <a:endParaRPr lang="es-PE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5" marR="456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2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Channels</a:t>
                      </a:r>
                      <a:r>
                        <a:rPr lang="es-PE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Big Retailers</a:t>
                      </a:r>
                      <a: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Discounters, </a:t>
                      </a: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Hipermarkets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Supermarket, Mass </a:t>
                      </a: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merchandiserd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Warehouses 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5" marR="456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55109"/>
                  </a:ext>
                </a:extLst>
              </a:tr>
              <a:tr h="1366229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 Structure</a:t>
                      </a:r>
                      <a:endParaRPr lang="es-P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Research and development costs</a:t>
                      </a:r>
                      <a:b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Manufacturing costs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Marketing costs: in point of sale and media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Distribution costs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Physical location</a:t>
                      </a: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s-PE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Sales force costs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5" marR="456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Revenue Streams</a:t>
                      </a:r>
                      <a:endParaRPr lang="es-PE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Sales of products</a:t>
                      </a:r>
                      <a:br>
                        <a:rPr lang="es-PE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000" dirty="0"/>
                    </a:p>
                  </a:txBody>
                  <a:tcPr marL="4565" marR="456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680957"/>
                  </a:ext>
                </a:extLst>
              </a:tr>
            </a:tbl>
          </a:graphicData>
        </a:graphic>
      </p:graphicFrame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907143" y="193066"/>
            <a:ext cx="10559144" cy="523220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 Business </a:t>
            </a:r>
            <a:r>
              <a:rPr lang="es-PE" altLang="ko-KR" sz="2800" b="1" dirty="0" err="1">
                <a:solidFill>
                  <a:schemeClr val="bg1"/>
                </a:solidFill>
                <a:cs typeface="Arial" pitchFamily="34" charset="0"/>
              </a:rPr>
              <a:t>Model</a:t>
            </a:r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2800" b="1" dirty="0" err="1">
                <a:solidFill>
                  <a:schemeClr val="bg1"/>
                </a:solidFill>
                <a:cs typeface="Arial" pitchFamily="34" charset="0"/>
              </a:rPr>
              <a:t>Canvas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A6FF3D65-1640-9F22-7DAC-B25D2EA08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525" y="1079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2087" name="Imagen 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C055B37-3C9A-DCAF-3AC3-A2C93F14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034" y="903002"/>
            <a:ext cx="256788" cy="2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Imagen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3F1183-A1C5-BAAA-F963-2475E5F1B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77" y="2929035"/>
            <a:ext cx="306388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Imagen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8343872-DE97-FA66-CB2D-37545D04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682" y="903002"/>
            <a:ext cx="244021" cy="23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Imagen 6" descr="A black computer mouse&#10;&#10;Description automatically generated with low confidence">
            <a:extLst>
              <a:ext uri="{FF2B5EF4-FFF2-40B4-BE49-F238E27FC236}">
                <a16:creationId xmlns:a16="http://schemas.microsoft.com/office/drawing/2014/main" id="{D58B0CE5-B3EA-8A78-3C5E-907AB565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244" y="934752"/>
            <a:ext cx="227013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8D094C9F-65C3-C088-6A9F-82286742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892" y="5238984"/>
            <a:ext cx="217487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Imagen 4" descr="Icon&#10;&#10;Description automatically generated">
            <a:extLst>
              <a:ext uri="{FF2B5EF4-FFF2-40B4-BE49-F238E27FC236}">
                <a16:creationId xmlns:a16="http://schemas.microsoft.com/office/drawing/2014/main" id="{5B52219F-C92E-9A88-E12D-5ED347F8D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965" y="919699"/>
            <a:ext cx="223838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Imagen 5" descr="Icon&#10;&#10;Description automatically generated">
            <a:extLst>
              <a:ext uri="{FF2B5EF4-FFF2-40B4-BE49-F238E27FC236}">
                <a16:creationId xmlns:a16="http://schemas.microsoft.com/office/drawing/2014/main" id="{2E0DC0CC-4B1A-308A-29C4-72F21C94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919736"/>
            <a:ext cx="1809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Imagen 8" descr="Icon&#10;&#10;Description automatically generated">
            <a:extLst>
              <a:ext uri="{FF2B5EF4-FFF2-40B4-BE49-F238E27FC236}">
                <a16:creationId xmlns:a16="http://schemas.microsoft.com/office/drawing/2014/main" id="{9128CD06-FABE-8F06-3E56-B536C93E9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512" y="2824260"/>
            <a:ext cx="28575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Imagen 9" descr="Icon&#10;&#10;Description automatically generated">
            <a:extLst>
              <a:ext uri="{FF2B5EF4-FFF2-40B4-BE49-F238E27FC236}">
                <a16:creationId xmlns:a16="http://schemas.microsoft.com/office/drawing/2014/main" id="{D9875580-65F9-579C-EB7E-AA54C648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565" y="5288691"/>
            <a:ext cx="1905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número de diapositiva 30">
            <a:extLst>
              <a:ext uri="{FF2B5EF4-FFF2-40B4-BE49-F238E27FC236}">
                <a16:creationId xmlns:a16="http://schemas.microsoft.com/office/drawing/2014/main" id="{8FCC0A2C-8F3D-5F32-3D5A-BF3FA56E2A7E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2983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907143" y="193066"/>
            <a:ext cx="10559144" cy="523220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PE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2800" b="1" dirty="0" err="1">
                <a:solidFill>
                  <a:schemeClr val="bg1"/>
                </a:solidFill>
                <a:cs typeface="Arial" pitchFamily="34" charset="0"/>
              </a:rPr>
              <a:t>Financials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A6FF3D65-1640-9F22-7DAC-B25D2EA08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525" y="1079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9FCA56C1-736C-0D4E-ABB5-F30CED6831E7}"/>
              </a:ext>
            </a:extLst>
          </p:cNvPr>
          <p:cNvSpPr txBox="1"/>
          <p:nvPr/>
        </p:nvSpPr>
        <p:spPr>
          <a:xfrm>
            <a:off x="907143" y="3091906"/>
            <a:ext cx="8447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https://docs.google.com/spreadsheets/d/1o7hcui39w6ovKFwvJJCyqkVgVYjIR2r6/edit?usp=sharing&amp;ouid=106599580585035269352&amp;rtpof=true&amp;sd=true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9C7FE-C558-C3C0-B2B5-06BD510B2998}"/>
              </a:ext>
            </a:extLst>
          </p:cNvPr>
          <p:cNvSpPr txBox="1"/>
          <p:nvPr/>
        </p:nvSpPr>
        <p:spPr>
          <a:xfrm>
            <a:off x="907143" y="2224585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Please go to the following link to find the financial calculation and details: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70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F486D35B-A460-9EE0-0B30-4C6A476DAE47}"/>
              </a:ext>
            </a:extLst>
          </p:cNvPr>
          <p:cNvSpPr/>
          <p:nvPr/>
        </p:nvSpPr>
        <p:spPr>
          <a:xfrm>
            <a:off x="-1" y="-58757"/>
            <a:ext cx="12322629" cy="38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1AC1FD78-FB6E-28C7-F962-F0FC02DCBABD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BIBLIOGRAPHY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Marcador de número de diapositiva 30">
            <a:extLst>
              <a:ext uri="{FF2B5EF4-FFF2-40B4-BE49-F238E27FC236}">
                <a16:creationId xmlns:a16="http://schemas.microsoft.com/office/drawing/2014/main" id="{61587011-92D2-FBF3-59FA-16F65BDF58F4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041786-C698-7F16-A13C-E00AE97067E2}"/>
              </a:ext>
            </a:extLst>
          </p:cNvPr>
          <p:cNvSpPr txBox="1"/>
          <p:nvPr/>
        </p:nvSpPr>
        <p:spPr>
          <a:xfrm>
            <a:off x="907143" y="1309622"/>
            <a:ext cx="101318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 Problem dust</a:t>
            </a:r>
          </a:p>
          <a:p>
            <a:r>
              <a:rPr lang="en-US" dirty="0"/>
              <a:t>GW Public Health - Potentially Harmful Chemicals Widespread in Household Dust</a:t>
            </a:r>
          </a:p>
          <a:p>
            <a:r>
              <a:rPr lang="en-US" dirty="0"/>
              <a:t>https://publichealth.gwu.edu/content/potentially-harmful-chemicals-widespread-household-dust</a:t>
            </a:r>
          </a:p>
          <a:p>
            <a:endParaRPr lang="en-US" dirty="0"/>
          </a:p>
          <a:p>
            <a:r>
              <a:rPr lang="en-US" b="1" dirty="0"/>
              <a:t>UN Problem dust</a:t>
            </a:r>
          </a:p>
          <a:p>
            <a:r>
              <a:rPr lang="en-US" dirty="0"/>
              <a:t>Yale School of Public Health - Study identifies potentially harmful substances in household dust</a:t>
            </a:r>
          </a:p>
          <a:p>
            <a:r>
              <a:rPr lang="en-US" dirty="0"/>
              <a:t>https://ysph.yale.edu/news-article/study-identifies-potentially-harmful-substances-in-household-dust/</a:t>
            </a:r>
          </a:p>
          <a:p>
            <a:endParaRPr lang="en-US" dirty="0"/>
          </a:p>
          <a:p>
            <a:r>
              <a:rPr lang="en-US" b="1" dirty="0"/>
              <a:t>Competitive Matrix</a:t>
            </a:r>
          </a:p>
          <a:p>
            <a:r>
              <a:rPr lang="en-US" dirty="0"/>
              <a:t>Clorox Disinfectant Wipes </a:t>
            </a:r>
          </a:p>
          <a:p>
            <a:r>
              <a:rPr lang="en-US" dirty="0"/>
              <a:t>http://www.michaelalbert.com/files/112352/Clorox-Disinfecting-Wipes.pdf</a:t>
            </a:r>
          </a:p>
          <a:p>
            <a:endParaRPr lang="es-PE" dirty="0"/>
          </a:p>
          <a:p>
            <a:r>
              <a:rPr lang="es-PE" b="1" dirty="0" err="1"/>
              <a:t>Resources</a:t>
            </a:r>
            <a:r>
              <a:rPr lang="es-PE" b="1" dirty="0"/>
              <a:t> </a:t>
            </a:r>
            <a:r>
              <a:rPr lang="es-PE" b="1" dirty="0" err="1"/>
              <a:t>for</a:t>
            </a:r>
            <a:r>
              <a:rPr lang="es-PE" b="1" dirty="0"/>
              <a:t> raw materiales </a:t>
            </a:r>
            <a:r>
              <a:rPr lang="es-PE" b="1" dirty="0" err="1"/>
              <a:t>of</a:t>
            </a:r>
            <a:r>
              <a:rPr lang="es-PE" b="1" dirty="0"/>
              <a:t> </a:t>
            </a:r>
            <a:r>
              <a:rPr lang="es-PE" b="1" dirty="0" err="1"/>
              <a:t>wipe</a:t>
            </a:r>
            <a:r>
              <a:rPr lang="es-PE" b="1" dirty="0"/>
              <a:t> </a:t>
            </a:r>
            <a:r>
              <a:rPr lang="es-PE" b="1" dirty="0" err="1"/>
              <a:t>manufacturing</a:t>
            </a:r>
            <a:r>
              <a:rPr lang="es-PE" b="1" dirty="0"/>
              <a:t> </a:t>
            </a:r>
          </a:p>
          <a:p>
            <a:r>
              <a:rPr lang="es-PE" b="1" dirty="0" err="1"/>
              <a:t>Droid</a:t>
            </a:r>
            <a:r>
              <a:rPr lang="es-PE" b="1" dirty="0"/>
              <a:t> </a:t>
            </a:r>
            <a:r>
              <a:rPr lang="es-PE" b="1" dirty="0" err="1"/>
              <a:t>Wipes</a:t>
            </a:r>
            <a:r>
              <a:rPr lang="es-PE" b="1" dirty="0"/>
              <a:t> machine </a:t>
            </a:r>
            <a:r>
              <a:rPr lang="es-PE" b="1" dirty="0" err="1"/>
              <a:t>manufacturer</a:t>
            </a:r>
            <a:endParaRPr lang="es-PE" b="1" dirty="0"/>
          </a:p>
          <a:p>
            <a:r>
              <a:rPr lang="es-PE" dirty="0"/>
              <a:t>https://www.droidwipes.com/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7547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82EE-B93A-977C-7FCC-B324A56E664F}"/>
              </a:ext>
            </a:extLst>
          </p:cNvPr>
          <p:cNvSpPr/>
          <p:nvPr/>
        </p:nvSpPr>
        <p:spPr>
          <a:xfrm>
            <a:off x="5751911" y="3828634"/>
            <a:ext cx="5382580" cy="1277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73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i="1" dirty="0" err="1">
                <a:solidFill>
                  <a:schemeClr val="tx1"/>
                </a:solidFill>
              </a:rPr>
              <a:t>How</a:t>
            </a:r>
            <a:r>
              <a:rPr lang="es-PE" b="1" i="1" dirty="0">
                <a:solidFill>
                  <a:schemeClr val="tx1"/>
                </a:solidFill>
              </a:rPr>
              <a:t> can </a:t>
            </a:r>
            <a:r>
              <a:rPr lang="es-PE" b="1" i="1" dirty="0" err="1">
                <a:solidFill>
                  <a:schemeClr val="tx1"/>
                </a:solidFill>
              </a:rPr>
              <a:t>we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help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people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clean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oddly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shaped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surfaces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while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avoiding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direct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contact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with</a:t>
            </a:r>
            <a:r>
              <a:rPr lang="es-PE" b="1" i="1" dirty="0">
                <a:solidFill>
                  <a:schemeClr val="tx1"/>
                </a:solidFill>
              </a:rPr>
              <a:t> bacteria and </a:t>
            </a:r>
            <a:r>
              <a:rPr lang="es-PE" b="1" i="1" dirty="0" err="1">
                <a:solidFill>
                  <a:schemeClr val="tx1"/>
                </a:solidFill>
              </a:rPr>
              <a:t>cleaning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agents</a:t>
            </a:r>
            <a:r>
              <a:rPr lang="es-PE" b="1" i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2347CD8-0A6D-3D27-133D-D827A4D14881}"/>
              </a:ext>
            </a:extLst>
          </p:cNvPr>
          <p:cNvSpPr/>
          <p:nvPr/>
        </p:nvSpPr>
        <p:spPr>
          <a:xfrm>
            <a:off x="6536061" y="1000820"/>
            <a:ext cx="3391270" cy="12111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FCEE73-F4F3-B8B0-4AAB-3355DED344B9}"/>
              </a:ext>
            </a:extLst>
          </p:cNvPr>
          <p:cNvSpPr txBox="1"/>
          <p:nvPr/>
        </p:nvSpPr>
        <p:spPr>
          <a:xfrm>
            <a:off x="6795492" y="1123034"/>
            <a:ext cx="2879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“It is hard to clean surfaces like the kitchen cabinets”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039265D-7062-07DD-6E88-0CB804C5F1B3}"/>
              </a:ext>
            </a:extLst>
          </p:cNvPr>
          <p:cNvSpPr/>
          <p:nvPr/>
        </p:nvSpPr>
        <p:spPr>
          <a:xfrm>
            <a:off x="6582705" y="2357876"/>
            <a:ext cx="3391270" cy="12921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1E80376-49EF-68F0-1F2E-98D90316265C}"/>
              </a:ext>
            </a:extLst>
          </p:cNvPr>
          <p:cNvSpPr txBox="1"/>
          <p:nvPr/>
        </p:nvSpPr>
        <p:spPr>
          <a:xfrm>
            <a:off x="6843135" y="2553292"/>
            <a:ext cx="2879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“I don´t like the chemicals </a:t>
            </a:r>
            <a:r>
              <a:rPr lang="en-US" altLang="ko-KR" dirty="0"/>
              <a:t>touching my skin</a:t>
            </a:r>
            <a:r>
              <a:rPr lang="en-US" altLang="ko-KR" sz="1800" dirty="0"/>
              <a:t>!”</a:t>
            </a:r>
          </a:p>
        </p:txBody>
      </p:sp>
      <p:pic>
        <p:nvPicPr>
          <p:cNvPr id="14" name="Imagen 13" descr="Imagen que contiene persona, interior, mujer, sostener&#10;&#10;Descripción generada automáticamente">
            <a:extLst>
              <a:ext uri="{FF2B5EF4-FFF2-40B4-BE49-F238E27FC236}">
                <a16:creationId xmlns:a16="http://schemas.microsoft.com/office/drawing/2014/main" id="{9F1E8345-AB74-A95F-7584-6A193BF54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39" y="831208"/>
            <a:ext cx="1387246" cy="13808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 descr="Una mujer con una taza en la mano&#10;&#10;Descripción generada automáticamente con confianza media">
            <a:extLst>
              <a:ext uri="{FF2B5EF4-FFF2-40B4-BE49-F238E27FC236}">
                <a16:creationId xmlns:a16="http://schemas.microsoft.com/office/drawing/2014/main" id="{4B592D64-C574-07F2-551E-4ED1C50A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20" y="2119389"/>
            <a:ext cx="1323647" cy="13298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C5CB49-B0A8-7FA8-5436-7E78B5E92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96" y="5362503"/>
            <a:ext cx="11475040" cy="1492327"/>
          </a:xfrm>
          <a:prstGeom prst="rect">
            <a:avLst/>
          </a:prstGeom>
        </p:spPr>
      </p:pic>
      <p:sp>
        <p:nvSpPr>
          <p:cNvPr id="2" name="TextBox 75">
            <a:extLst>
              <a:ext uri="{FF2B5EF4-FFF2-40B4-BE49-F238E27FC236}">
                <a16:creationId xmlns:a16="http://schemas.microsoft.com/office/drawing/2014/main" id="{42233155-EC0A-E779-F9F7-86797507D366}"/>
              </a:ext>
            </a:extLst>
          </p:cNvPr>
          <p:cNvSpPr txBox="1"/>
          <p:nvPr/>
        </p:nvSpPr>
        <p:spPr>
          <a:xfrm>
            <a:off x="907143" y="132552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Need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Articulation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86526A1-C795-00B9-D304-CA2AEEAB48C7}"/>
              </a:ext>
            </a:extLst>
          </p:cNvPr>
          <p:cNvSpPr txBox="1">
            <a:spLocks/>
          </p:cNvSpPr>
          <p:nvPr/>
        </p:nvSpPr>
        <p:spPr>
          <a:xfrm>
            <a:off x="1110881" y="2506437"/>
            <a:ext cx="4224469" cy="6481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Portfolio Designed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49">
            <a:extLst>
              <a:ext uri="{FF2B5EF4-FFF2-40B4-BE49-F238E27FC236}">
                <a16:creationId xmlns:a16="http://schemas.microsoft.com/office/drawing/2014/main" id="{64D8A3E6-6C0F-6D12-7B5E-C3765FA9C39A}"/>
              </a:ext>
            </a:extLst>
          </p:cNvPr>
          <p:cNvSpPr txBox="1"/>
          <p:nvPr/>
        </p:nvSpPr>
        <p:spPr>
          <a:xfrm>
            <a:off x="1769183" y="2372446"/>
            <a:ext cx="37625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A common cleaning problem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9" name="Oval 45">
            <a:extLst>
              <a:ext uri="{FF2B5EF4-FFF2-40B4-BE49-F238E27FC236}">
                <a16:creationId xmlns:a16="http://schemas.microsoft.com/office/drawing/2014/main" id="{FF99A89A-DB30-682F-2A3F-C4AED3CB8220}"/>
              </a:ext>
            </a:extLst>
          </p:cNvPr>
          <p:cNvSpPr/>
          <p:nvPr/>
        </p:nvSpPr>
        <p:spPr>
          <a:xfrm>
            <a:off x="854488" y="3073713"/>
            <a:ext cx="687935" cy="674800"/>
          </a:xfrm>
          <a:prstGeom prst="ellipse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0" name="TextBox 52">
            <a:extLst>
              <a:ext uri="{FF2B5EF4-FFF2-40B4-BE49-F238E27FC236}">
                <a16:creationId xmlns:a16="http://schemas.microsoft.com/office/drawing/2014/main" id="{67E25CBF-3341-865C-3C38-C4F7CF2375D7}"/>
              </a:ext>
            </a:extLst>
          </p:cNvPr>
          <p:cNvSpPr txBox="1"/>
          <p:nvPr/>
        </p:nvSpPr>
        <p:spPr>
          <a:xfrm>
            <a:off x="1825926" y="3170653"/>
            <a:ext cx="39069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867" b="1" dirty="0">
                <a:solidFill>
                  <a:srgbClr val="002060"/>
                </a:solidFill>
                <a:cs typeface="Arial" pitchFamily="34" charset="0"/>
              </a:rPr>
              <a:t>Oddly shaped surfaces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1" name="Gráfico 20" descr="Cubo y fregona con relleno sólido">
            <a:extLst>
              <a:ext uri="{FF2B5EF4-FFF2-40B4-BE49-F238E27FC236}">
                <a16:creationId xmlns:a16="http://schemas.microsoft.com/office/drawing/2014/main" id="{465B3B99-5C28-2163-C600-18053C321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154" y="3190482"/>
            <a:ext cx="474527" cy="474527"/>
          </a:xfrm>
          <a:prstGeom prst="rect">
            <a:avLst/>
          </a:prstGeom>
        </p:spPr>
      </p:pic>
      <p:sp>
        <p:nvSpPr>
          <p:cNvPr id="22" name="Oval 58">
            <a:extLst>
              <a:ext uri="{FF2B5EF4-FFF2-40B4-BE49-F238E27FC236}">
                <a16:creationId xmlns:a16="http://schemas.microsoft.com/office/drawing/2014/main" id="{1751A5B0-4680-69AC-8B87-92833449FB3C}"/>
              </a:ext>
            </a:extLst>
          </p:cNvPr>
          <p:cNvSpPr/>
          <p:nvPr/>
        </p:nvSpPr>
        <p:spPr>
          <a:xfrm>
            <a:off x="866161" y="3877370"/>
            <a:ext cx="687936" cy="674801"/>
          </a:xfrm>
          <a:prstGeom prst="ellipse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3" name="TextBox 61">
            <a:extLst>
              <a:ext uri="{FF2B5EF4-FFF2-40B4-BE49-F238E27FC236}">
                <a16:creationId xmlns:a16="http://schemas.microsoft.com/office/drawing/2014/main" id="{47C59E4E-DB28-B809-1051-070D3E884C56}"/>
              </a:ext>
            </a:extLst>
          </p:cNvPr>
          <p:cNvSpPr txBox="1"/>
          <p:nvPr/>
        </p:nvSpPr>
        <p:spPr>
          <a:xfrm>
            <a:off x="1782955" y="4074928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Unfavorable contact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4" name="Gráfico 23" descr="No tocar con relleno sólido">
            <a:extLst>
              <a:ext uri="{FF2B5EF4-FFF2-40B4-BE49-F238E27FC236}">
                <a16:creationId xmlns:a16="http://schemas.microsoft.com/office/drawing/2014/main" id="{E32E4EC0-F159-3CD7-0E63-68B9067A0E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559" y="3978145"/>
            <a:ext cx="517234" cy="517234"/>
          </a:xfrm>
          <a:prstGeom prst="rect">
            <a:avLst/>
          </a:prstGeom>
        </p:spPr>
      </p:pic>
      <p:sp>
        <p:nvSpPr>
          <p:cNvPr id="26" name="Oval 44">
            <a:extLst>
              <a:ext uri="{FF2B5EF4-FFF2-40B4-BE49-F238E27FC236}">
                <a16:creationId xmlns:a16="http://schemas.microsoft.com/office/drawing/2014/main" id="{22F3E67C-DFE0-A5F2-CBE8-DAA8EC1EE8B8}"/>
              </a:ext>
            </a:extLst>
          </p:cNvPr>
          <p:cNvSpPr/>
          <p:nvPr/>
        </p:nvSpPr>
        <p:spPr>
          <a:xfrm>
            <a:off x="852616" y="2264101"/>
            <a:ext cx="687935" cy="6748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27" name="Gráfico 26" descr="Niños con relleno sólido">
            <a:extLst>
              <a:ext uri="{FF2B5EF4-FFF2-40B4-BE49-F238E27FC236}">
                <a16:creationId xmlns:a16="http://schemas.microsoft.com/office/drawing/2014/main" id="{ECDFC54C-4DE7-7BA8-C9AB-7B53975268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347" y="2337771"/>
            <a:ext cx="562472" cy="551733"/>
          </a:xfrm>
          <a:prstGeom prst="rect">
            <a:avLst/>
          </a:prstGeom>
        </p:spPr>
      </p:pic>
      <p:sp>
        <p:nvSpPr>
          <p:cNvPr id="28" name="TextBox 38">
            <a:extLst>
              <a:ext uri="{FF2B5EF4-FFF2-40B4-BE49-F238E27FC236}">
                <a16:creationId xmlns:a16="http://schemas.microsoft.com/office/drawing/2014/main" id="{1F75EB15-5481-2EE8-7A97-D32219575174}"/>
              </a:ext>
            </a:extLst>
          </p:cNvPr>
          <p:cNvSpPr txBox="1"/>
          <p:nvPr/>
        </p:nvSpPr>
        <p:spPr>
          <a:xfrm>
            <a:off x="315568" y="1255877"/>
            <a:ext cx="6254141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IN" altLang="ko-KR" sz="2400" b="1" dirty="0">
                <a:solidFill>
                  <a:srgbClr val="002060"/>
                </a:solidFill>
                <a:cs typeface="Arial" pitchFamily="34" charset="0"/>
              </a:rPr>
              <a:t>Pain points </a:t>
            </a:r>
          </a:p>
          <a:p>
            <a:r>
              <a:rPr lang="en-IN" altLang="ko-KR" sz="2400" b="1" dirty="0">
                <a:solidFill>
                  <a:srgbClr val="002060"/>
                </a:solidFill>
                <a:cs typeface="Arial" pitchFamily="34" charset="0"/>
              </a:rPr>
              <a:t>“The Cleaning Conundrum”</a:t>
            </a:r>
            <a:endParaRPr lang="ko-KR" altLang="en-US" sz="2400" b="1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IN" altLang="ko-KR" sz="2400" b="1" dirty="0">
                <a:solidFill>
                  <a:srgbClr val="002060"/>
                </a:solidFill>
                <a:cs typeface="Arial" pitchFamily="34" charset="0"/>
              </a:rPr>
              <a:t> </a:t>
            </a:r>
            <a:endParaRPr lang="ko-KR" altLang="en-US" sz="24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1" name="Marcador de número de diapositiva 30">
            <a:extLst>
              <a:ext uri="{FF2B5EF4-FFF2-40B4-BE49-F238E27FC236}">
                <a16:creationId xmlns:a16="http://schemas.microsoft.com/office/drawing/2014/main" id="{79F99DD8-8D52-D877-B8DC-29BC5CF6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495" y="6414676"/>
            <a:ext cx="683339" cy="365125"/>
          </a:xfrm>
        </p:spPr>
        <p:txBody>
          <a:bodyPr/>
          <a:lstStyle/>
          <a:p>
            <a:r>
              <a:rPr lang="en-IN" sz="18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999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F486D35B-A460-9EE0-0B30-4C6A476DAE47}"/>
              </a:ext>
            </a:extLst>
          </p:cNvPr>
          <p:cNvSpPr/>
          <p:nvPr/>
        </p:nvSpPr>
        <p:spPr>
          <a:xfrm>
            <a:off x="-1" y="-58757"/>
            <a:ext cx="12322629" cy="38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3" name="Oval 44">
            <a:extLst>
              <a:ext uri="{FF2B5EF4-FFF2-40B4-BE49-F238E27FC236}">
                <a16:creationId xmlns:a16="http://schemas.microsoft.com/office/drawing/2014/main" id="{98A7C9C3-F520-CD48-15F3-DAC5494AA187}"/>
              </a:ext>
            </a:extLst>
          </p:cNvPr>
          <p:cNvSpPr/>
          <p:nvPr/>
        </p:nvSpPr>
        <p:spPr>
          <a:xfrm>
            <a:off x="332469" y="1022377"/>
            <a:ext cx="768085" cy="768085"/>
          </a:xfrm>
          <a:prstGeom prst="ellipse">
            <a:avLst/>
          </a:prstGeom>
          <a:solidFill>
            <a:srgbClr val="0E9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64" name="Gráfico 63" descr="Niños con relleno sólido">
            <a:extLst>
              <a:ext uri="{FF2B5EF4-FFF2-40B4-BE49-F238E27FC236}">
                <a16:creationId xmlns:a16="http://schemas.microsoft.com/office/drawing/2014/main" id="{9254213A-19F0-7168-433B-9686DDE7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372" y="1101744"/>
            <a:ext cx="628005" cy="628005"/>
          </a:xfrm>
          <a:prstGeom prst="rect">
            <a:avLst/>
          </a:prstGeom>
        </p:spPr>
      </p:pic>
      <p:sp>
        <p:nvSpPr>
          <p:cNvPr id="65" name="TextBox 38">
            <a:extLst>
              <a:ext uri="{FF2B5EF4-FFF2-40B4-BE49-F238E27FC236}">
                <a16:creationId xmlns:a16="http://schemas.microsoft.com/office/drawing/2014/main" id="{DB3F2D78-8B57-90BC-C396-54D64D927258}"/>
              </a:ext>
            </a:extLst>
          </p:cNvPr>
          <p:cNvSpPr txBox="1"/>
          <p:nvPr/>
        </p:nvSpPr>
        <p:spPr>
          <a:xfrm>
            <a:off x="964314" y="1144809"/>
            <a:ext cx="4608068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800" b="1" u="sng" dirty="0">
                <a:solidFill>
                  <a:srgbClr val="002060"/>
                </a:solidFill>
                <a:cs typeface="Arial" pitchFamily="34" charset="0"/>
              </a:rPr>
              <a:t>71 people interviewed</a:t>
            </a:r>
            <a:endParaRPr lang="ko-KR" altLang="en-US" sz="2800" b="1" u="sng" dirty="0">
              <a:solidFill>
                <a:srgbClr val="002060"/>
              </a:solidFill>
              <a:cs typeface="Arial" pitchFamily="34" charset="0"/>
            </a:endParaRPr>
          </a:p>
        </p:txBody>
      </p:sp>
      <p:graphicFrame>
        <p:nvGraphicFramePr>
          <p:cNvPr id="66" name="Gráfico 65">
            <a:extLst>
              <a:ext uri="{FF2B5EF4-FFF2-40B4-BE49-F238E27FC236}">
                <a16:creationId xmlns:a16="http://schemas.microsoft.com/office/drawing/2014/main" id="{328C786C-2E1F-4D92-E65E-3E7C7BD09B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722382"/>
              </p:ext>
            </p:extLst>
          </p:nvPr>
        </p:nvGraphicFramePr>
        <p:xfrm>
          <a:off x="907143" y="4343400"/>
          <a:ext cx="4707004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8" name="TextBox 75">
            <a:extLst>
              <a:ext uri="{FF2B5EF4-FFF2-40B4-BE49-F238E27FC236}">
                <a16:creationId xmlns:a16="http://schemas.microsoft.com/office/drawing/2014/main" id="{1AC1FD78-FB6E-28C7-F962-F0FC02DCBABD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Target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customer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9E0A16F1-C1B2-DB39-684F-946B15C2F1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649831"/>
              </p:ext>
            </p:extLst>
          </p:nvPr>
        </p:nvGraphicFramePr>
        <p:xfrm>
          <a:off x="890242" y="1711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51F86B2E-8F77-C092-8C57-3B164ED0F093}"/>
              </a:ext>
            </a:extLst>
          </p:cNvPr>
          <p:cNvCxnSpPr/>
          <p:nvPr/>
        </p:nvCxnSpPr>
        <p:spPr>
          <a:xfrm>
            <a:off x="5661212" y="1101744"/>
            <a:ext cx="0" cy="5171309"/>
          </a:xfrm>
          <a:prstGeom prst="line">
            <a:avLst/>
          </a:prstGeom>
          <a:ln w="1905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oup 2">
            <a:extLst>
              <a:ext uri="{FF2B5EF4-FFF2-40B4-BE49-F238E27FC236}">
                <a16:creationId xmlns:a16="http://schemas.microsoft.com/office/drawing/2014/main" id="{AFC1AC2B-EDD9-8EC4-1DA8-04F5C84EF687}"/>
              </a:ext>
            </a:extLst>
          </p:cNvPr>
          <p:cNvGrpSpPr/>
          <p:nvPr/>
        </p:nvGrpSpPr>
        <p:grpSpPr>
          <a:xfrm>
            <a:off x="6957516" y="1715271"/>
            <a:ext cx="4162808" cy="4116050"/>
            <a:chOff x="2829719" y="1994076"/>
            <a:chExt cx="3701454" cy="3659879"/>
          </a:xfrm>
        </p:grpSpPr>
        <p:sp>
          <p:nvSpPr>
            <p:cNvPr id="43" name="Donut 17">
              <a:extLst>
                <a:ext uri="{FF2B5EF4-FFF2-40B4-BE49-F238E27FC236}">
                  <a16:creationId xmlns:a16="http://schemas.microsoft.com/office/drawing/2014/main" id="{B0849414-1107-146A-90E9-FF61327964DD}"/>
                </a:ext>
              </a:extLst>
            </p:cNvPr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44" name="Group 4">
              <a:extLst>
                <a:ext uri="{FF2B5EF4-FFF2-40B4-BE49-F238E27FC236}">
                  <a16:creationId xmlns:a16="http://schemas.microsoft.com/office/drawing/2014/main" id="{A448691B-2B57-6F05-6B39-302CAAB686AD}"/>
                </a:ext>
              </a:extLst>
            </p:cNvPr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436409F5-45EE-42D1-DB38-A13BE4585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66E72517-D9BA-AFFC-3216-CA008DAAA07A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rgbClr val="54A02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1CD84271-84BD-F39B-BD89-20C517D3AA0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1" name="Oval 11">
                <a:extLst>
                  <a:ext uri="{FF2B5EF4-FFF2-40B4-BE49-F238E27FC236}">
                    <a16:creationId xmlns:a16="http://schemas.microsoft.com/office/drawing/2014/main" id="{F7A015DB-A497-2CB8-4E52-CFF48B3F6AED}"/>
                  </a:ext>
                </a:extLst>
              </p:cNvPr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2" name="Oval 12">
                <a:extLst>
                  <a:ext uri="{FF2B5EF4-FFF2-40B4-BE49-F238E27FC236}">
                    <a16:creationId xmlns:a16="http://schemas.microsoft.com/office/drawing/2014/main" id="{21125528-542D-09F4-C308-B339F97FE02E}"/>
                  </a:ext>
                </a:extLst>
              </p:cNvPr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3" name="Oval 13">
                <a:extLst>
                  <a:ext uri="{FF2B5EF4-FFF2-40B4-BE49-F238E27FC236}">
                    <a16:creationId xmlns:a16="http://schemas.microsoft.com/office/drawing/2014/main" id="{F9967BBB-9C06-AABB-CBAF-490D96FF4711}"/>
                  </a:ext>
                </a:extLst>
              </p:cNvPr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7A4A29A0-2A38-62F7-0274-ABA89021F561}"/>
                  </a:ext>
                </a:extLst>
              </p:cNvPr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5" name="Oval 15">
                <a:extLst>
                  <a:ext uri="{FF2B5EF4-FFF2-40B4-BE49-F238E27FC236}">
                    <a16:creationId xmlns:a16="http://schemas.microsoft.com/office/drawing/2014/main" id="{9B8BA7F9-A5CF-60DD-8E55-515F3B90601B}"/>
                  </a:ext>
                </a:extLst>
              </p:cNvPr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5" name="Arc 5">
              <a:extLst>
                <a:ext uri="{FF2B5EF4-FFF2-40B4-BE49-F238E27FC236}">
                  <a16:creationId xmlns:a16="http://schemas.microsoft.com/office/drawing/2014/main" id="{42632D83-9155-957E-0FA2-44839470A265}"/>
                </a:ext>
              </a:extLst>
            </p:cNvPr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6" name="Arc 6">
              <a:extLst>
                <a:ext uri="{FF2B5EF4-FFF2-40B4-BE49-F238E27FC236}">
                  <a16:creationId xmlns:a16="http://schemas.microsoft.com/office/drawing/2014/main" id="{C89DAE7B-9D0B-6776-4DB5-12409A118997}"/>
                </a:ext>
              </a:extLst>
            </p:cNvPr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7" name="Arc 7">
              <a:extLst>
                <a:ext uri="{FF2B5EF4-FFF2-40B4-BE49-F238E27FC236}">
                  <a16:creationId xmlns:a16="http://schemas.microsoft.com/office/drawing/2014/main" id="{1D9C8753-EB25-14A5-D3A1-CBD362E1C5B9}"/>
                </a:ext>
              </a:extLst>
            </p:cNvPr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56" name="TextBox 16">
            <a:extLst>
              <a:ext uri="{FF2B5EF4-FFF2-40B4-BE49-F238E27FC236}">
                <a16:creationId xmlns:a16="http://schemas.microsoft.com/office/drawing/2014/main" id="{81BD26B9-6E55-E54C-5B2B-B8E055E23287}"/>
              </a:ext>
            </a:extLst>
          </p:cNvPr>
          <p:cNvSpPr txBox="1"/>
          <p:nvPr/>
        </p:nvSpPr>
        <p:spPr>
          <a:xfrm>
            <a:off x="8545673" y="2253852"/>
            <a:ext cx="1077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atin typeface="Calibri" panose="020F0502020204030204"/>
                <a:ea typeface="맑은 고딕" panose="020B0503020000020004" pitchFamily="34" charset="-127"/>
                <a:cs typeface="Calibri" pitchFamily="34" charset="0"/>
              </a:rPr>
              <a:t>Stay at home Mom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Calibri" pitchFamily="34" charset="0"/>
            </a:endParaRPr>
          </a:p>
        </p:txBody>
      </p:sp>
      <p:sp>
        <p:nvSpPr>
          <p:cNvPr id="57" name="TextBox 16">
            <a:extLst>
              <a:ext uri="{FF2B5EF4-FFF2-40B4-BE49-F238E27FC236}">
                <a16:creationId xmlns:a16="http://schemas.microsoft.com/office/drawing/2014/main" id="{C95D0CC0-FC2F-9203-599D-9B2ECF5AF1E6}"/>
              </a:ext>
            </a:extLst>
          </p:cNvPr>
          <p:cNvSpPr txBox="1"/>
          <p:nvPr/>
        </p:nvSpPr>
        <p:spPr>
          <a:xfrm>
            <a:off x="9710674" y="4408897"/>
            <a:ext cx="115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atin typeface="Calibri" panose="020F0502020204030204"/>
                <a:ea typeface="맑은 고딕" panose="020B0503020000020004" pitchFamily="34" charset="-127"/>
                <a:cs typeface="Calibri" pitchFamily="34" charset="0"/>
              </a:rPr>
              <a:t>Young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atin typeface="Calibri" panose="020F0502020204030204"/>
                <a:ea typeface="맑은 고딕" panose="020B0503020000020004" pitchFamily="34" charset="-127"/>
                <a:cs typeface="Calibri" pitchFamily="34" charset="0"/>
              </a:rPr>
              <a:t>Professional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Calibri" pitchFamily="34" charset="0"/>
            </a:endParaRP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C0CB10B5-00C5-2097-E793-C3C548A24E60}"/>
              </a:ext>
            </a:extLst>
          </p:cNvPr>
          <p:cNvSpPr txBox="1"/>
          <p:nvPr/>
        </p:nvSpPr>
        <p:spPr>
          <a:xfrm>
            <a:off x="7232875" y="4448817"/>
            <a:ext cx="115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atin typeface="Calibri" panose="020F0502020204030204"/>
                <a:ea typeface="맑은 고딕" panose="020B0503020000020004" pitchFamily="34" charset="-127"/>
                <a:cs typeface="Calibri" pitchFamily="34" charset="0"/>
              </a:rPr>
              <a:t>Professional cleaner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Calibri" pitchFamily="34" charset="0"/>
            </a:endParaRPr>
          </a:p>
        </p:txBody>
      </p:sp>
      <p:sp>
        <p:nvSpPr>
          <p:cNvPr id="59" name="Oval 56">
            <a:extLst>
              <a:ext uri="{FF2B5EF4-FFF2-40B4-BE49-F238E27FC236}">
                <a16:creationId xmlns:a16="http://schemas.microsoft.com/office/drawing/2014/main" id="{59BDF444-89B2-269B-693F-EAE202CC59E6}"/>
              </a:ext>
            </a:extLst>
          </p:cNvPr>
          <p:cNvSpPr/>
          <p:nvPr/>
        </p:nvSpPr>
        <p:spPr>
          <a:xfrm>
            <a:off x="8315269" y="1668734"/>
            <a:ext cx="552201" cy="531986"/>
          </a:xfrm>
          <a:prstGeom prst="ellipse">
            <a:avLst/>
          </a:prstGeom>
          <a:solidFill>
            <a:srgbClr val="54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altLang="ko-KR" sz="2400" b="1" dirty="0">
                <a:solidFill>
                  <a:schemeClr val="tx1"/>
                </a:solidFill>
              </a:rPr>
              <a:t>1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0" name="Oval 56">
            <a:extLst>
              <a:ext uri="{FF2B5EF4-FFF2-40B4-BE49-F238E27FC236}">
                <a16:creationId xmlns:a16="http://schemas.microsoft.com/office/drawing/2014/main" id="{D2753F07-064A-7EB0-A565-1E708C6FC9D3}"/>
              </a:ext>
            </a:extLst>
          </p:cNvPr>
          <p:cNvSpPr/>
          <p:nvPr/>
        </p:nvSpPr>
        <p:spPr>
          <a:xfrm>
            <a:off x="7149695" y="3688679"/>
            <a:ext cx="552201" cy="5319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altLang="ko-KR" sz="2400" b="1" dirty="0">
                <a:solidFill>
                  <a:schemeClr val="tx1"/>
                </a:solidFill>
              </a:rPr>
              <a:t>3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1" name="Oval 56">
            <a:extLst>
              <a:ext uri="{FF2B5EF4-FFF2-40B4-BE49-F238E27FC236}">
                <a16:creationId xmlns:a16="http://schemas.microsoft.com/office/drawing/2014/main" id="{547F814A-3493-D6DE-F2AA-908A5A7D1130}"/>
              </a:ext>
            </a:extLst>
          </p:cNvPr>
          <p:cNvSpPr/>
          <p:nvPr/>
        </p:nvSpPr>
        <p:spPr>
          <a:xfrm>
            <a:off x="10658956" y="3774652"/>
            <a:ext cx="552201" cy="53198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9" name="Flecha: pentágono 68">
            <a:extLst>
              <a:ext uri="{FF2B5EF4-FFF2-40B4-BE49-F238E27FC236}">
                <a16:creationId xmlns:a16="http://schemas.microsoft.com/office/drawing/2014/main" id="{7D398A90-FB2A-B65C-925E-A46441C8DE2B}"/>
              </a:ext>
            </a:extLst>
          </p:cNvPr>
          <p:cNvSpPr/>
          <p:nvPr/>
        </p:nvSpPr>
        <p:spPr>
          <a:xfrm>
            <a:off x="7378851" y="2139411"/>
            <a:ext cx="926922" cy="368112"/>
          </a:xfrm>
          <a:prstGeom prst="homePlate">
            <a:avLst/>
          </a:prstGeom>
          <a:solidFill>
            <a:srgbClr val="54A02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*73%</a:t>
            </a:r>
          </a:p>
        </p:txBody>
      </p:sp>
      <p:sp>
        <p:nvSpPr>
          <p:cNvPr id="70" name="Flecha: pentágono 69">
            <a:extLst>
              <a:ext uri="{FF2B5EF4-FFF2-40B4-BE49-F238E27FC236}">
                <a16:creationId xmlns:a16="http://schemas.microsoft.com/office/drawing/2014/main" id="{7093CFB9-C508-7DDF-3699-8CF7D9FA3D36}"/>
              </a:ext>
            </a:extLst>
          </p:cNvPr>
          <p:cNvSpPr/>
          <p:nvPr/>
        </p:nvSpPr>
        <p:spPr>
          <a:xfrm>
            <a:off x="6172896" y="4447567"/>
            <a:ext cx="911158" cy="358290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*42%</a:t>
            </a:r>
          </a:p>
        </p:txBody>
      </p:sp>
      <p:sp>
        <p:nvSpPr>
          <p:cNvPr id="71" name="Flecha: pentágono 70">
            <a:extLst>
              <a:ext uri="{FF2B5EF4-FFF2-40B4-BE49-F238E27FC236}">
                <a16:creationId xmlns:a16="http://schemas.microsoft.com/office/drawing/2014/main" id="{C59802DD-527C-921B-81C1-1D7252E637A7}"/>
              </a:ext>
            </a:extLst>
          </p:cNvPr>
          <p:cNvSpPr/>
          <p:nvPr/>
        </p:nvSpPr>
        <p:spPr>
          <a:xfrm rot="10800000">
            <a:off x="11040706" y="4391383"/>
            <a:ext cx="940540" cy="414474"/>
          </a:xfrm>
          <a:prstGeom prst="homePlate">
            <a:avLst/>
          </a:prstGeom>
          <a:solidFill>
            <a:srgbClr val="00206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273C6D35-D915-48DC-9498-8AB70695964C}"/>
              </a:ext>
            </a:extLst>
          </p:cNvPr>
          <p:cNvSpPr txBox="1"/>
          <p:nvPr/>
        </p:nvSpPr>
        <p:spPr>
          <a:xfrm>
            <a:off x="11249626" y="441732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*67%</a:t>
            </a:r>
          </a:p>
        </p:txBody>
      </p:sp>
      <p:sp>
        <p:nvSpPr>
          <p:cNvPr id="73" name="TextBox 3">
            <a:extLst>
              <a:ext uri="{FF2B5EF4-FFF2-40B4-BE49-F238E27FC236}">
                <a16:creationId xmlns:a16="http://schemas.microsoft.com/office/drawing/2014/main" id="{B3A719DB-06A2-5699-2605-8DBE476FC5AD}"/>
              </a:ext>
            </a:extLst>
          </p:cNvPr>
          <p:cNvSpPr txBox="1"/>
          <p:nvPr/>
        </p:nvSpPr>
        <p:spPr>
          <a:xfrm>
            <a:off x="5801442" y="2062363"/>
            <a:ext cx="1949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*Reported problem cleaning odd surfaces</a:t>
            </a:r>
          </a:p>
        </p:txBody>
      </p:sp>
      <p:sp>
        <p:nvSpPr>
          <p:cNvPr id="74" name="Flecha: pentágono 73">
            <a:extLst>
              <a:ext uri="{FF2B5EF4-FFF2-40B4-BE49-F238E27FC236}">
                <a16:creationId xmlns:a16="http://schemas.microsoft.com/office/drawing/2014/main" id="{5C45B080-F5C6-33A5-F558-C65672523BED}"/>
              </a:ext>
            </a:extLst>
          </p:cNvPr>
          <p:cNvSpPr/>
          <p:nvPr/>
        </p:nvSpPr>
        <p:spPr>
          <a:xfrm>
            <a:off x="7365948" y="2573965"/>
            <a:ext cx="878123" cy="368112"/>
          </a:xfrm>
          <a:prstGeom prst="homePlate">
            <a:avLst/>
          </a:prstGeom>
          <a:solidFill>
            <a:srgbClr val="54A02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*90%</a:t>
            </a:r>
          </a:p>
        </p:txBody>
      </p:sp>
      <p:sp>
        <p:nvSpPr>
          <p:cNvPr id="75" name="TextBox 3">
            <a:extLst>
              <a:ext uri="{FF2B5EF4-FFF2-40B4-BE49-F238E27FC236}">
                <a16:creationId xmlns:a16="http://schemas.microsoft.com/office/drawing/2014/main" id="{BE110863-E7CB-D31D-D747-4A3E0DAD3481}"/>
              </a:ext>
            </a:extLst>
          </p:cNvPr>
          <p:cNvSpPr txBox="1"/>
          <p:nvPr/>
        </p:nvSpPr>
        <p:spPr>
          <a:xfrm>
            <a:off x="5783337" y="2484433"/>
            <a:ext cx="1664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*Reported problem touching chemicals</a:t>
            </a:r>
            <a:endParaRPr lang="en-IN" sz="1600" dirty="0"/>
          </a:p>
        </p:txBody>
      </p:sp>
      <p:sp>
        <p:nvSpPr>
          <p:cNvPr id="76" name="Flecha: pentágono 75">
            <a:extLst>
              <a:ext uri="{FF2B5EF4-FFF2-40B4-BE49-F238E27FC236}">
                <a16:creationId xmlns:a16="http://schemas.microsoft.com/office/drawing/2014/main" id="{65AE744E-A22C-4C22-6ACA-11DF5E25209B}"/>
              </a:ext>
            </a:extLst>
          </p:cNvPr>
          <p:cNvSpPr/>
          <p:nvPr/>
        </p:nvSpPr>
        <p:spPr>
          <a:xfrm>
            <a:off x="6180187" y="4861469"/>
            <a:ext cx="911158" cy="358290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*14%</a:t>
            </a:r>
          </a:p>
        </p:txBody>
      </p:sp>
      <p:sp>
        <p:nvSpPr>
          <p:cNvPr id="77" name="Flecha: pentágono 76">
            <a:extLst>
              <a:ext uri="{FF2B5EF4-FFF2-40B4-BE49-F238E27FC236}">
                <a16:creationId xmlns:a16="http://schemas.microsoft.com/office/drawing/2014/main" id="{BDABC8E2-5389-867D-A735-29C666982398}"/>
              </a:ext>
            </a:extLst>
          </p:cNvPr>
          <p:cNvSpPr/>
          <p:nvPr/>
        </p:nvSpPr>
        <p:spPr>
          <a:xfrm rot="10800000">
            <a:off x="11054588" y="4843057"/>
            <a:ext cx="940540" cy="414474"/>
          </a:xfrm>
          <a:prstGeom prst="homePlate">
            <a:avLst/>
          </a:prstGeom>
          <a:solidFill>
            <a:srgbClr val="00206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8DF194BF-C0A0-5F0E-DAD3-9C7E0A56B8B5}"/>
              </a:ext>
            </a:extLst>
          </p:cNvPr>
          <p:cNvSpPr txBox="1"/>
          <p:nvPr/>
        </p:nvSpPr>
        <p:spPr>
          <a:xfrm>
            <a:off x="11270765" y="486899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*95%</a:t>
            </a:r>
          </a:p>
        </p:txBody>
      </p:sp>
      <p:sp>
        <p:nvSpPr>
          <p:cNvPr id="115" name="Marcador de número de diapositiva 30">
            <a:extLst>
              <a:ext uri="{FF2B5EF4-FFF2-40B4-BE49-F238E27FC236}">
                <a16:creationId xmlns:a16="http://schemas.microsoft.com/office/drawing/2014/main" id="{9CDE70FA-DEB3-6F50-2B22-890A5450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495" y="6414676"/>
            <a:ext cx="683339" cy="365125"/>
          </a:xfrm>
        </p:spPr>
        <p:txBody>
          <a:bodyPr/>
          <a:lstStyle/>
          <a:p>
            <a:r>
              <a:rPr lang="en-IN" sz="18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303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Mom and son making cookies">
            <a:extLst>
              <a:ext uri="{FF2B5EF4-FFF2-40B4-BE49-F238E27FC236}">
                <a16:creationId xmlns:a16="http://schemas.microsoft.com/office/drawing/2014/main" id="{80742EB1-ED1F-021E-AF77-EF35086DE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0" r="30124" b="909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F486D35B-A460-9EE0-0B30-4C6A476DAE47}"/>
              </a:ext>
            </a:extLst>
          </p:cNvPr>
          <p:cNvSpPr/>
          <p:nvPr/>
        </p:nvSpPr>
        <p:spPr>
          <a:xfrm>
            <a:off x="-1" y="-58757"/>
            <a:ext cx="12322629" cy="38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4F741B8-1E4A-ECA3-AC24-EB087D857700}"/>
              </a:ext>
            </a:extLst>
          </p:cNvPr>
          <p:cNvSpPr txBox="1"/>
          <p:nvPr/>
        </p:nvSpPr>
        <p:spPr>
          <a:xfrm>
            <a:off x="5973733" y="1080399"/>
            <a:ext cx="5670066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2400" b="1" dirty="0">
                <a:solidFill>
                  <a:srgbClr val="002060"/>
                </a:solidFill>
                <a:cs typeface="Arial" pitchFamily="34" charset="0"/>
              </a:rPr>
              <a:t>Customer Persona:</a:t>
            </a:r>
          </a:p>
          <a:p>
            <a:pPr algn="ctr"/>
            <a:r>
              <a:rPr lang="en-IN" altLang="ko-KR" sz="2400" b="1" dirty="0">
                <a:solidFill>
                  <a:srgbClr val="002060"/>
                </a:solidFill>
                <a:cs typeface="Arial" pitchFamily="34" charset="0"/>
              </a:rPr>
              <a:t>The “Stay at home” Mom</a:t>
            </a:r>
            <a:endParaRPr lang="ko-KR" altLang="en-US" sz="24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6" name="TextBox 75">
            <a:extLst>
              <a:ext uri="{FF2B5EF4-FFF2-40B4-BE49-F238E27FC236}">
                <a16:creationId xmlns:a16="http://schemas.microsoft.com/office/drawing/2014/main" id="{D1B8F478-7465-1901-CFA9-90DF2104A60C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Target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customer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0C540F4-6D9A-4021-1A75-69F7DCA0119C}"/>
              </a:ext>
            </a:extLst>
          </p:cNvPr>
          <p:cNvSpPr txBox="1"/>
          <p:nvPr/>
        </p:nvSpPr>
        <p:spPr>
          <a:xfrm>
            <a:off x="5394960" y="2138582"/>
            <a:ext cx="624883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cs typeface="Arial" pitchFamily="34" charset="0"/>
              </a:rPr>
              <a:t>BIO</a:t>
            </a: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Early 20’s to Late 40’s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Children living at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Focused on families' needs (cleaning included)</a:t>
            </a: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1600" b="1" dirty="0">
                <a:solidFill>
                  <a:srgbClr val="002060"/>
                </a:solidFill>
                <a:cs typeface="Arial" pitchFamily="34" charset="0"/>
              </a:rPr>
              <a:t>Other points of interest </a:t>
            </a: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Possibly a working mom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Familiar with local stores and online shopping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Familiar with cleaning products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1600" b="1" dirty="0">
                <a:solidFill>
                  <a:srgbClr val="002060"/>
                </a:solidFill>
                <a:cs typeface="Arial" pitchFamily="34" charset="0"/>
              </a:rPr>
              <a:t>Pain Points </a:t>
            </a: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Needs to be certain that Kitchen and Bathroom specially are 100% bacteria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Does not want family exposed to strong chemicals, does not want chemicals to touch skin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Does not have infinite time to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Is not aware there is a better alternative to cleaning surfaces with a rag, paper towel or wipe</a:t>
            </a: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ko-KR" altLang="en-US" sz="16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39D27BDA-B8A9-9536-2D50-50D91A7F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5</a:t>
            </a:fld>
            <a:endParaRPr lang="en-IN"/>
          </a:p>
        </p:txBody>
      </p:sp>
      <p:sp>
        <p:nvSpPr>
          <p:cNvPr id="12" name="Marcador de número de diapositiva 30">
            <a:extLst>
              <a:ext uri="{FF2B5EF4-FFF2-40B4-BE49-F238E27FC236}">
                <a16:creationId xmlns:a16="http://schemas.microsoft.com/office/drawing/2014/main" id="{31A6B6F5-DB71-FA8A-C2FC-7EAEFD22F2A1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525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516" y="-640605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907143" y="201720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Concept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Articulation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33AFB1-3DE4-B461-2590-BF269296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01" y="1031302"/>
            <a:ext cx="3429201" cy="1696085"/>
          </a:xfrm>
          <a:prstGeom prst="rect">
            <a:avLst/>
          </a:prstGeom>
        </p:spPr>
      </p:pic>
      <p:sp>
        <p:nvSpPr>
          <p:cNvPr id="10" name="Rectangle 33">
            <a:extLst>
              <a:ext uri="{FF2B5EF4-FFF2-40B4-BE49-F238E27FC236}">
                <a16:creationId xmlns:a16="http://schemas.microsoft.com/office/drawing/2014/main" id="{CD2AFABA-D1BB-030A-63A4-A4401F5F8EB0}"/>
              </a:ext>
            </a:extLst>
          </p:cNvPr>
          <p:cNvSpPr/>
          <p:nvPr/>
        </p:nvSpPr>
        <p:spPr>
          <a:xfrm>
            <a:off x="708291" y="2781530"/>
            <a:ext cx="3850851" cy="1334074"/>
          </a:xfrm>
          <a:prstGeom prst="rect">
            <a:avLst/>
          </a:prstGeom>
          <a:noFill/>
          <a:ln>
            <a:solidFill>
              <a:srgbClr val="0E9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This glove has attachable wipes which stick on and peel off easily, allowing you to intuitively clean oddly shaped surfaces and crevices with your hands.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27" name="Picture 12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554F9B16-6214-DD6D-5614-A5360B40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24" y="4305821"/>
            <a:ext cx="1977792" cy="2204038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1320C4CD-8E94-FECC-43D3-DE8D829F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15" y="3999818"/>
            <a:ext cx="3055015" cy="1707019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5831F196-0E1B-EF41-7FEC-CAF2E76BAEF9}"/>
              </a:ext>
            </a:extLst>
          </p:cNvPr>
          <p:cNvSpPr txBox="1"/>
          <p:nvPr/>
        </p:nvSpPr>
        <p:spPr>
          <a:xfrm>
            <a:off x="5571221" y="3254995"/>
            <a:ext cx="355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Put the glove</a:t>
            </a:r>
            <a:endParaRPr lang="en-IN" dirty="0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B20918EA-3EE0-E25B-DC15-38D6368156DC}"/>
              </a:ext>
            </a:extLst>
          </p:cNvPr>
          <p:cNvSpPr txBox="1"/>
          <p:nvPr/>
        </p:nvSpPr>
        <p:spPr>
          <a:xfrm>
            <a:off x="5792598" y="5831785"/>
            <a:ext cx="151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Clean</a:t>
            </a:r>
            <a:endParaRPr lang="en-IN" dirty="0"/>
          </a:p>
        </p:txBody>
      </p:sp>
      <p:grpSp>
        <p:nvGrpSpPr>
          <p:cNvPr id="31" name="Group 43">
            <a:extLst>
              <a:ext uri="{FF2B5EF4-FFF2-40B4-BE49-F238E27FC236}">
                <a16:creationId xmlns:a16="http://schemas.microsoft.com/office/drawing/2014/main" id="{09A92924-8D29-9D74-EAAE-23F75CF0923C}"/>
              </a:ext>
            </a:extLst>
          </p:cNvPr>
          <p:cNvGrpSpPr/>
          <p:nvPr/>
        </p:nvGrpSpPr>
        <p:grpSpPr>
          <a:xfrm>
            <a:off x="5230951" y="3819624"/>
            <a:ext cx="1048835" cy="768085"/>
            <a:chOff x="817990" y="4632065"/>
            <a:chExt cx="1048835" cy="768085"/>
          </a:xfrm>
        </p:grpSpPr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ED7C8BDD-512F-073D-75FF-1FFD434C937D}"/>
                </a:ext>
              </a:extLst>
            </p:cNvPr>
            <p:cNvSpPr/>
            <p:nvPr/>
          </p:nvSpPr>
          <p:spPr>
            <a:xfrm>
              <a:off x="817990" y="4632065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3" name="TextBox 38">
              <a:extLst>
                <a:ext uri="{FF2B5EF4-FFF2-40B4-BE49-F238E27FC236}">
                  <a16:creationId xmlns:a16="http://schemas.microsoft.com/office/drawing/2014/main" id="{C0011E3B-1403-348D-19E1-4AEF0E846369}"/>
                </a:ext>
              </a:extLst>
            </p:cNvPr>
            <p:cNvSpPr txBox="1"/>
            <p:nvPr/>
          </p:nvSpPr>
          <p:spPr>
            <a:xfrm>
              <a:off x="1009662" y="4743441"/>
              <a:ext cx="857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bg1"/>
                  </a:solidFill>
                  <a:cs typeface="Arial" pitchFamily="34" charset="0"/>
                </a:defRPr>
              </a:lvl1pPr>
            </a:lstStyle>
            <a:p>
              <a:pPr algn="l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8797AF52-D991-714E-9294-0994E8F82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34"/>
          <a:stretch/>
        </p:blipFill>
        <p:spPr>
          <a:xfrm>
            <a:off x="5339457" y="1560754"/>
            <a:ext cx="3161570" cy="1599180"/>
          </a:xfrm>
          <a:prstGeom prst="rect">
            <a:avLst/>
          </a:prstGeom>
        </p:spPr>
      </p:pic>
      <p:grpSp>
        <p:nvGrpSpPr>
          <p:cNvPr id="35" name="Group 42">
            <a:extLst>
              <a:ext uri="{FF2B5EF4-FFF2-40B4-BE49-F238E27FC236}">
                <a16:creationId xmlns:a16="http://schemas.microsoft.com/office/drawing/2014/main" id="{E6AC13B3-4625-E24F-7C3C-6698FAC59348}"/>
              </a:ext>
            </a:extLst>
          </p:cNvPr>
          <p:cNvGrpSpPr/>
          <p:nvPr/>
        </p:nvGrpSpPr>
        <p:grpSpPr>
          <a:xfrm>
            <a:off x="5076230" y="1279427"/>
            <a:ext cx="1041311" cy="768085"/>
            <a:chOff x="794177" y="3595692"/>
            <a:chExt cx="1041311" cy="768085"/>
          </a:xfrm>
        </p:grpSpPr>
        <p:sp>
          <p:nvSpPr>
            <p:cNvPr id="36" name="Oval 40">
              <a:extLst>
                <a:ext uri="{FF2B5EF4-FFF2-40B4-BE49-F238E27FC236}">
                  <a16:creationId xmlns:a16="http://schemas.microsoft.com/office/drawing/2014/main" id="{ED347107-4C5F-25DD-5ABD-48ABBC54827C}"/>
                </a:ext>
              </a:extLst>
            </p:cNvPr>
            <p:cNvSpPr/>
            <p:nvPr/>
          </p:nvSpPr>
          <p:spPr>
            <a:xfrm>
              <a:off x="794177" y="3595692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7" name="TextBox 41">
              <a:extLst>
                <a:ext uri="{FF2B5EF4-FFF2-40B4-BE49-F238E27FC236}">
                  <a16:creationId xmlns:a16="http://schemas.microsoft.com/office/drawing/2014/main" id="{6DC9AC88-8DE2-5422-424A-5EAEB929F983}"/>
                </a:ext>
              </a:extLst>
            </p:cNvPr>
            <p:cNvSpPr txBox="1"/>
            <p:nvPr/>
          </p:nvSpPr>
          <p:spPr>
            <a:xfrm>
              <a:off x="978325" y="3682947"/>
              <a:ext cx="857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14">
            <a:extLst>
              <a:ext uri="{FF2B5EF4-FFF2-40B4-BE49-F238E27FC236}">
                <a16:creationId xmlns:a16="http://schemas.microsoft.com/office/drawing/2014/main" id="{B7258031-5C4E-8D4B-0526-32A01451C8F0}"/>
              </a:ext>
            </a:extLst>
          </p:cNvPr>
          <p:cNvSpPr txBox="1"/>
          <p:nvPr/>
        </p:nvSpPr>
        <p:spPr>
          <a:xfrm>
            <a:off x="8885068" y="3254995"/>
            <a:ext cx="316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Place your hand on the wipe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3EC7151C-27F0-C2A4-E8CB-34CBB42D0A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53"/>
          <a:stretch/>
        </p:blipFill>
        <p:spPr>
          <a:xfrm>
            <a:off x="8943488" y="1486122"/>
            <a:ext cx="3012766" cy="1673812"/>
          </a:xfrm>
          <a:prstGeom prst="rect">
            <a:avLst/>
          </a:prstGeom>
        </p:spPr>
      </p:pic>
      <p:grpSp>
        <p:nvGrpSpPr>
          <p:cNvPr id="40" name="Group 43">
            <a:extLst>
              <a:ext uri="{FF2B5EF4-FFF2-40B4-BE49-F238E27FC236}">
                <a16:creationId xmlns:a16="http://schemas.microsoft.com/office/drawing/2014/main" id="{710F1623-111E-ED7A-BAF3-902AF1573615}"/>
              </a:ext>
            </a:extLst>
          </p:cNvPr>
          <p:cNvGrpSpPr/>
          <p:nvPr/>
        </p:nvGrpSpPr>
        <p:grpSpPr>
          <a:xfrm>
            <a:off x="8462717" y="1256682"/>
            <a:ext cx="1030129" cy="768085"/>
            <a:chOff x="817990" y="4632065"/>
            <a:chExt cx="1030129" cy="768085"/>
          </a:xfrm>
        </p:grpSpPr>
        <p:sp>
          <p:nvSpPr>
            <p:cNvPr id="41" name="Oval 35">
              <a:extLst>
                <a:ext uri="{FF2B5EF4-FFF2-40B4-BE49-F238E27FC236}">
                  <a16:creationId xmlns:a16="http://schemas.microsoft.com/office/drawing/2014/main" id="{03D0101C-9BD0-9A30-18AC-B9D45A389109}"/>
                </a:ext>
              </a:extLst>
            </p:cNvPr>
            <p:cNvSpPr/>
            <p:nvPr/>
          </p:nvSpPr>
          <p:spPr>
            <a:xfrm>
              <a:off x="817990" y="4632065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42" name="TextBox 38">
              <a:extLst>
                <a:ext uri="{FF2B5EF4-FFF2-40B4-BE49-F238E27FC236}">
                  <a16:creationId xmlns:a16="http://schemas.microsoft.com/office/drawing/2014/main" id="{7A3F0666-2FD0-B1A4-06F4-8F12759FC26A}"/>
                </a:ext>
              </a:extLst>
            </p:cNvPr>
            <p:cNvSpPr txBox="1"/>
            <p:nvPr/>
          </p:nvSpPr>
          <p:spPr>
            <a:xfrm>
              <a:off x="990956" y="4735598"/>
              <a:ext cx="857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bg1"/>
                  </a:solidFill>
                  <a:cs typeface="Arial" pitchFamily="34" charset="0"/>
                </a:defRPr>
              </a:lvl1pPr>
            </a:lstStyle>
            <a:p>
              <a:pPr algn="l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43" name="TextBox 18">
            <a:extLst>
              <a:ext uri="{FF2B5EF4-FFF2-40B4-BE49-F238E27FC236}">
                <a16:creationId xmlns:a16="http://schemas.microsoft.com/office/drawing/2014/main" id="{75FFBC09-B0C5-2D3A-A56C-81B92C435253}"/>
              </a:ext>
            </a:extLst>
          </p:cNvPr>
          <p:cNvSpPr txBox="1"/>
          <p:nvPr/>
        </p:nvSpPr>
        <p:spPr>
          <a:xfrm>
            <a:off x="8897695" y="5803161"/>
            <a:ext cx="1413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Dispose</a:t>
            </a:r>
            <a:endParaRPr lang="en-IN" dirty="0"/>
          </a:p>
        </p:txBody>
      </p:sp>
      <p:pic>
        <p:nvPicPr>
          <p:cNvPr id="44" name="Picture 12">
            <a:extLst>
              <a:ext uri="{FF2B5EF4-FFF2-40B4-BE49-F238E27FC236}">
                <a16:creationId xmlns:a16="http://schemas.microsoft.com/office/drawing/2014/main" id="{B320BB2A-5870-99E0-DB41-24F569A47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503" y="3999818"/>
            <a:ext cx="3012766" cy="1707019"/>
          </a:xfrm>
          <a:prstGeom prst="rect">
            <a:avLst/>
          </a:prstGeom>
        </p:spPr>
      </p:pic>
      <p:grpSp>
        <p:nvGrpSpPr>
          <p:cNvPr id="45" name="Group 43">
            <a:extLst>
              <a:ext uri="{FF2B5EF4-FFF2-40B4-BE49-F238E27FC236}">
                <a16:creationId xmlns:a16="http://schemas.microsoft.com/office/drawing/2014/main" id="{2DD296B1-6BB8-CE2F-42D0-CF0F9223CBE8}"/>
              </a:ext>
            </a:extLst>
          </p:cNvPr>
          <p:cNvGrpSpPr/>
          <p:nvPr/>
        </p:nvGrpSpPr>
        <p:grpSpPr>
          <a:xfrm>
            <a:off x="8457818" y="3786338"/>
            <a:ext cx="1015369" cy="768085"/>
            <a:chOff x="817990" y="4632065"/>
            <a:chExt cx="1015369" cy="768085"/>
          </a:xfrm>
        </p:grpSpPr>
        <p:sp>
          <p:nvSpPr>
            <p:cNvPr id="46" name="Oval 35">
              <a:extLst>
                <a:ext uri="{FF2B5EF4-FFF2-40B4-BE49-F238E27FC236}">
                  <a16:creationId xmlns:a16="http://schemas.microsoft.com/office/drawing/2014/main" id="{924DC05F-3132-3F14-DCC0-12963FBB76AD}"/>
                </a:ext>
              </a:extLst>
            </p:cNvPr>
            <p:cNvSpPr/>
            <p:nvPr/>
          </p:nvSpPr>
          <p:spPr>
            <a:xfrm>
              <a:off x="817990" y="4632065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47" name="TextBox 38">
              <a:extLst>
                <a:ext uri="{FF2B5EF4-FFF2-40B4-BE49-F238E27FC236}">
                  <a16:creationId xmlns:a16="http://schemas.microsoft.com/office/drawing/2014/main" id="{9FD2527A-7DA3-2B34-D794-4AB6A1CB8C66}"/>
                </a:ext>
              </a:extLst>
            </p:cNvPr>
            <p:cNvSpPr txBox="1"/>
            <p:nvPr/>
          </p:nvSpPr>
          <p:spPr>
            <a:xfrm>
              <a:off x="976196" y="4749221"/>
              <a:ext cx="857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bg1"/>
                  </a:solidFill>
                  <a:cs typeface="Arial" pitchFamily="34" charset="0"/>
                </a:defRPr>
              </a:lvl1pPr>
            </a:lstStyle>
            <a:p>
              <a:pPr algn="l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sp>
        <p:nvSpPr>
          <p:cNvPr id="51" name="Marcador de número de diapositiva 30">
            <a:extLst>
              <a:ext uri="{FF2B5EF4-FFF2-40B4-BE49-F238E27FC236}">
                <a16:creationId xmlns:a16="http://schemas.microsoft.com/office/drawing/2014/main" id="{A75FBCAA-A7A4-14FA-78C2-211E70F1371B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4751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Value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proposition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(CVP)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33">
            <a:extLst>
              <a:ext uri="{FF2B5EF4-FFF2-40B4-BE49-F238E27FC236}">
                <a16:creationId xmlns:a16="http://schemas.microsoft.com/office/drawing/2014/main" id="{EE335267-7707-D792-E519-C45055D745DE}"/>
              </a:ext>
            </a:extLst>
          </p:cNvPr>
          <p:cNvSpPr/>
          <p:nvPr/>
        </p:nvSpPr>
        <p:spPr>
          <a:xfrm>
            <a:off x="-55789" y="5821135"/>
            <a:ext cx="12303578" cy="724831"/>
          </a:xfrm>
          <a:prstGeom prst="rect">
            <a:avLst/>
          </a:prstGeom>
          <a:solidFill>
            <a:schemeClr val="bg1"/>
          </a:solidFill>
          <a:ln>
            <a:solidFill>
              <a:srgbClr val="0E9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The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Swiffglove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u="sng" dirty="0">
                <a:solidFill>
                  <a:schemeClr val="tx1"/>
                </a:solidFill>
              </a:rPr>
              <a:t>is a</a:t>
            </a:r>
            <a:r>
              <a:rPr lang="en-US" sz="1400" u="sng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cleaning tool </a:t>
            </a:r>
            <a:r>
              <a:rPr lang="en-US" sz="1400" b="1" u="sng" dirty="0">
                <a:solidFill>
                  <a:schemeClr val="tx1"/>
                </a:solidFill>
              </a:rPr>
              <a:t>for</a:t>
            </a:r>
            <a:r>
              <a:rPr lang="en-US" sz="1400" dirty="0">
                <a:solidFill>
                  <a:schemeClr val="tx1"/>
                </a:solidFill>
              </a:rPr>
              <a:t> people </a:t>
            </a:r>
            <a:r>
              <a:rPr lang="en-US" sz="1400" b="1" u="sng" dirty="0">
                <a:solidFill>
                  <a:schemeClr val="tx1"/>
                </a:solidFill>
              </a:rPr>
              <a:t>who</a:t>
            </a:r>
            <a:r>
              <a:rPr lang="en-US" sz="1400" dirty="0">
                <a:solidFill>
                  <a:schemeClr val="tx1"/>
                </a:solidFill>
              </a:rPr>
              <a:t> seek intuitive cleaning solutions </a:t>
            </a:r>
            <a:r>
              <a:rPr lang="en-US" sz="1400" b="1" u="sng" dirty="0">
                <a:solidFill>
                  <a:schemeClr val="tx1"/>
                </a:solidFill>
              </a:rPr>
              <a:t>that</a:t>
            </a:r>
            <a:r>
              <a:rPr lang="en-US" sz="1400" dirty="0">
                <a:solidFill>
                  <a:schemeClr val="tx1"/>
                </a:solidFill>
              </a:rPr>
              <a:t> can clean oddly shaped surfaces </a:t>
            </a:r>
            <a:r>
              <a:rPr lang="en-US" sz="1400" b="1" u="sng" dirty="0">
                <a:solidFill>
                  <a:schemeClr val="tx1"/>
                </a:solidFill>
              </a:rPr>
              <a:t>unlike</a:t>
            </a:r>
            <a:r>
              <a:rPr lang="en-US" sz="1400" dirty="0">
                <a:solidFill>
                  <a:schemeClr val="tx1"/>
                </a:solidFill>
              </a:rPr>
              <a:t> standard cleaning wipes. </a:t>
            </a:r>
          </a:p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Our product </a:t>
            </a:r>
            <a:r>
              <a:rPr lang="en-US" sz="1400" dirty="0">
                <a:solidFill>
                  <a:schemeClr val="tx1"/>
                </a:solidFill>
              </a:rPr>
              <a:t>is a glove with attachable wet/dry wipe options that can stick on,  peel off and disposed easily.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9BCDC47A-3825-4FF9-1E91-FEF14E31635F}"/>
              </a:ext>
            </a:extLst>
          </p:cNvPr>
          <p:cNvSpPr/>
          <p:nvPr/>
        </p:nvSpPr>
        <p:spPr>
          <a:xfrm>
            <a:off x="654565" y="3403038"/>
            <a:ext cx="5110034" cy="1895604"/>
          </a:xfrm>
          <a:prstGeom prst="rect">
            <a:avLst/>
          </a:prstGeom>
          <a:noFill/>
          <a:ln>
            <a:solidFill>
              <a:srgbClr val="0E9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Its hand shaped utility allows you to clean oddly shaped surfaces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Avoids contact with chemicals and bacteria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Saves time and is easy to throw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Allows you to control how much pressure to apply in the cleaning process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03E1A0E-563F-31E1-0111-F337AEA0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7" y="1102343"/>
            <a:ext cx="3429201" cy="1696085"/>
          </a:xfrm>
          <a:prstGeom prst="rect">
            <a:avLst/>
          </a:prstGeom>
        </p:spPr>
      </p:pic>
      <p:pic>
        <p:nvPicPr>
          <p:cNvPr id="21" name="Picture 2" descr="Sustainable Development Goals - Wikipedia">
            <a:extLst>
              <a:ext uri="{FF2B5EF4-FFF2-40B4-BE49-F238E27FC236}">
                <a16:creationId xmlns:a16="http://schemas.microsoft.com/office/drawing/2014/main" id="{D34F77A8-0A73-DADC-D78D-EEFD033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751" y="1102343"/>
            <a:ext cx="1609836" cy="128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CE97E5E9-622F-D778-0BA0-479BC61A517C}"/>
              </a:ext>
            </a:extLst>
          </p:cNvPr>
          <p:cNvSpPr/>
          <p:nvPr/>
        </p:nvSpPr>
        <p:spPr>
          <a:xfrm>
            <a:off x="6265488" y="4184607"/>
            <a:ext cx="390617" cy="5326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F6E0D2CF-D3ED-D024-6646-BD6660DC7A5E}"/>
              </a:ext>
            </a:extLst>
          </p:cNvPr>
          <p:cNvSpPr txBox="1"/>
          <p:nvPr/>
        </p:nvSpPr>
        <p:spPr>
          <a:xfrm>
            <a:off x="6506101" y="2783800"/>
            <a:ext cx="47045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i="1" dirty="0"/>
              <a:t>#3 Measure UN Goals “Good Health”</a:t>
            </a:r>
          </a:p>
          <a:p>
            <a:pPr algn="ctr"/>
            <a:endParaRPr lang="en-IN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Dust might contain harmful chemicals like phthalates which can enter the body through the skin and damage the immune system.</a:t>
            </a:r>
          </a:p>
          <a:p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Studies suggest that dust might also contain the cancer-causing agent TDCIPP.</a:t>
            </a:r>
            <a:endParaRPr lang="en-IN" sz="1600" i="1" dirty="0"/>
          </a:p>
        </p:txBody>
      </p:sp>
      <p:pic>
        <p:nvPicPr>
          <p:cNvPr id="24" name="Picture 2" descr="U.N. Sustainable Development Goals | Gilead">
            <a:extLst>
              <a:ext uri="{FF2B5EF4-FFF2-40B4-BE49-F238E27FC236}">
                <a16:creationId xmlns:a16="http://schemas.microsoft.com/office/drawing/2014/main" id="{536007BA-4071-DD74-A768-2787717E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564" y="1246283"/>
            <a:ext cx="1552145" cy="15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magen que contiene persona, niña, niño, pequeño&#10;&#10;Descripción generada automáticamente">
            <a:extLst>
              <a:ext uri="{FF2B5EF4-FFF2-40B4-BE49-F238E27FC236}">
                <a16:creationId xmlns:a16="http://schemas.microsoft.com/office/drawing/2014/main" id="{5027CEF3-C749-DBAD-1EF9-E16DFB43E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88" y="1162799"/>
            <a:ext cx="2273408" cy="23315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A356EBD5-896A-9CC9-DE48-BF761258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7</a:t>
            </a:fld>
            <a:endParaRPr lang="en-IN"/>
          </a:p>
        </p:txBody>
      </p:sp>
      <p:sp>
        <p:nvSpPr>
          <p:cNvPr id="29" name="Marcador de número de diapositiva 30">
            <a:extLst>
              <a:ext uri="{FF2B5EF4-FFF2-40B4-BE49-F238E27FC236}">
                <a16:creationId xmlns:a16="http://schemas.microsoft.com/office/drawing/2014/main" id="{DD305557-D0F9-83A0-C09F-7EE9FFA6A778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110B03A-E077-08D3-74A6-271F725AF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500" y="4780917"/>
            <a:ext cx="3292454" cy="10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09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Industry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structure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Analysis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DD6E2153-8783-72CC-5D05-D1FF6EF505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339690"/>
              </p:ext>
            </p:extLst>
          </p:nvPr>
        </p:nvGraphicFramePr>
        <p:xfrm>
          <a:off x="2947481" y="1856042"/>
          <a:ext cx="5667829" cy="3910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áfico 10" descr="Piezas de ajedrez con relleno sólido">
            <a:extLst>
              <a:ext uri="{FF2B5EF4-FFF2-40B4-BE49-F238E27FC236}">
                <a16:creationId xmlns:a16="http://schemas.microsoft.com/office/drawing/2014/main" id="{2EA23E78-96A8-259C-19B0-221F3D3C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7566" y="2139371"/>
            <a:ext cx="631372" cy="631372"/>
          </a:xfrm>
          <a:prstGeom prst="rect">
            <a:avLst/>
          </a:prstGeom>
        </p:spPr>
      </p:pic>
      <p:pic>
        <p:nvPicPr>
          <p:cNvPr id="13" name="Gráfico 12" descr="Carro de la compra con relleno sólido">
            <a:extLst>
              <a:ext uri="{FF2B5EF4-FFF2-40B4-BE49-F238E27FC236}">
                <a16:creationId xmlns:a16="http://schemas.microsoft.com/office/drawing/2014/main" id="{88C54402-82AC-72AA-167E-B9DAB31DC6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3541" y="4918500"/>
            <a:ext cx="544287" cy="544287"/>
          </a:xfrm>
          <a:prstGeom prst="rect">
            <a:avLst/>
          </a:prstGeom>
        </p:spPr>
      </p:pic>
      <p:pic>
        <p:nvPicPr>
          <p:cNvPr id="24" name="Gráfico 23" descr="Camión con relleno sólido">
            <a:extLst>
              <a:ext uri="{FF2B5EF4-FFF2-40B4-BE49-F238E27FC236}">
                <a16:creationId xmlns:a16="http://schemas.microsoft.com/office/drawing/2014/main" id="{97164A39-6538-69E3-356E-129842B8A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27703" y="4869556"/>
            <a:ext cx="592577" cy="592577"/>
          </a:xfrm>
          <a:prstGeom prst="rect">
            <a:avLst/>
          </a:prstGeom>
        </p:spPr>
      </p:pic>
      <p:pic>
        <p:nvPicPr>
          <p:cNvPr id="26" name="Gráfico 25" descr="Ordenar con relleno sólido">
            <a:extLst>
              <a:ext uri="{FF2B5EF4-FFF2-40B4-BE49-F238E27FC236}">
                <a16:creationId xmlns:a16="http://schemas.microsoft.com/office/drawing/2014/main" id="{290C97BC-9DFC-4308-B963-3AC9F2064D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31566" y="3185916"/>
            <a:ext cx="621306" cy="621306"/>
          </a:xfrm>
          <a:prstGeom prst="rect">
            <a:avLst/>
          </a:prstGeom>
        </p:spPr>
      </p:pic>
      <p:pic>
        <p:nvPicPr>
          <p:cNvPr id="28" name="Gráfico 27" descr="Puerta abierta con relleno sólido">
            <a:extLst>
              <a:ext uri="{FF2B5EF4-FFF2-40B4-BE49-F238E27FC236}">
                <a16:creationId xmlns:a16="http://schemas.microsoft.com/office/drawing/2014/main" id="{F9012BB2-AC8C-93B0-BBD2-D849B035FD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6999" y="3171402"/>
            <a:ext cx="621306" cy="621306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D9DE90B-CAAE-E745-84E1-8B6AB456E954}"/>
              </a:ext>
            </a:extLst>
          </p:cNvPr>
          <p:cNvSpPr/>
          <p:nvPr/>
        </p:nvSpPr>
        <p:spPr>
          <a:xfrm>
            <a:off x="7925476" y="1845445"/>
            <a:ext cx="2053771" cy="307777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ECFB455-44EE-4BDE-1C7D-A8748FF1839B}"/>
              </a:ext>
            </a:extLst>
          </p:cNvPr>
          <p:cNvSpPr txBox="1"/>
          <p:nvPr/>
        </p:nvSpPr>
        <p:spPr>
          <a:xfrm>
            <a:off x="7862920" y="1833549"/>
            <a:ext cx="33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Threat of new entrants: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52A699F-7D48-F210-AF33-55D817BA8F97}"/>
              </a:ext>
            </a:extLst>
          </p:cNvPr>
          <p:cNvSpPr/>
          <p:nvPr/>
        </p:nvSpPr>
        <p:spPr>
          <a:xfrm>
            <a:off x="7592628" y="4945394"/>
            <a:ext cx="2436743" cy="307180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DAE575BB-DEBF-1701-DF94-2D19EFE6DD1C}"/>
              </a:ext>
            </a:extLst>
          </p:cNvPr>
          <p:cNvSpPr txBox="1"/>
          <p:nvPr/>
        </p:nvSpPr>
        <p:spPr>
          <a:xfrm>
            <a:off x="7592628" y="4936828"/>
            <a:ext cx="33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Bargaining power of buyers: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C1D35F7-7535-B6AA-9737-BE9BFE4722BC}"/>
              </a:ext>
            </a:extLst>
          </p:cNvPr>
          <p:cNvSpPr/>
          <p:nvPr/>
        </p:nvSpPr>
        <p:spPr>
          <a:xfrm>
            <a:off x="764679" y="4777127"/>
            <a:ext cx="2600452" cy="307777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2A0B5AF-1B4C-0446-6299-752B908E5A83}"/>
              </a:ext>
            </a:extLst>
          </p:cNvPr>
          <p:cNvSpPr txBox="1"/>
          <p:nvPr/>
        </p:nvSpPr>
        <p:spPr>
          <a:xfrm>
            <a:off x="718290" y="4761970"/>
            <a:ext cx="268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Bargaining power of suppliers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54998EE-AB1D-B85B-8FCA-5D0067846CEE}"/>
              </a:ext>
            </a:extLst>
          </p:cNvPr>
          <p:cNvSpPr/>
          <p:nvPr/>
        </p:nvSpPr>
        <p:spPr>
          <a:xfrm>
            <a:off x="770812" y="3065501"/>
            <a:ext cx="1913795" cy="307777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A0D7AA17-5D72-EE89-D183-73EFABA847AA}"/>
              </a:ext>
            </a:extLst>
          </p:cNvPr>
          <p:cNvSpPr txBox="1"/>
          <p:nvPr/>
        </p:nvSpPr>
        <p:spPr>
          <a:xfrm>
            <a:off x="755681" y="3050344"/>
            <a:ext cx="33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Threat of Substitutes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3C6213D3-D558-8769-36FD-D8AEBC74BB1F}"/>
              </a:ext>
            </a:extLst>
          </p:cNvPr>
          <p:cNvSpPr/>
          <p:nvPr/>
        </p:nvSpPr>
        <p:spPr>
          <a:xfrm>
            <a:off x="738782" y="1361162"/>
            <a:ext cx="1496434" cy="307777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875411E-C5EE-07B8-2291-A0A0EC5A16A1}"/>
              </a:ext>
            </a:extLst>
          </p:cNvPr>
          <p:cNvSpPr txBox="1"/>
          <p:nvPr/>
        </p:nvSpPr>
        <p:spPr>
          <a:xfrm>
            <a:off x="755681" y="1352570"/>
            <a:ext cx="33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Industry rivalry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91EB91-FF59-8D7A-AF46-DB7E78C9B732}"/>
              </a:ext>
            </a:extLst>
          </p:cNvPr>
          <p:cNvSpPr txBox="1"/>
          <p:nvPr/>
        </p:nvSpPr>
        <p:spPr>
          <a:xfrm>
            <a:off x="3417523" y="476197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2B7804"/>
                </a:solidFill>
              </a:rPr>
              <a:t>LOW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8E8DAB-2079-E7CC-7136-C17A49DE4B4C}"/>
              </a:ext>
            </a:extLst>
          </p:cNvPr>
          <p:cNvSpPr txBox="1"/>
          <p:nvPr/>
        </p:nvSpPr>
        <p:spPr>
          <a:xfrm>
            <a:off x="10041028" y="49100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s-PE" dirty="0"/>
              <a:t>MEDIUM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477778C-E586-0FAE-9AED-76CA46DDE942}"/>
              </a:ext>
            </a:extLst>
          </p:cNvPr>
          <p:cNvSpPr txBox="1"/>
          <p:nvPr/>
        </p:nvSpPr>
        <p:spPr>
          <a:xfrm>
            <a:off x="10041803" y="1855074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2B7804"/>
                </a:solidFill>
              </a:rPr>
              <a:t>LOW 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E7FC095E-935D-3A22-2309-3AE8A7D26005}"/>
              </a:ext>
            </a:extLst>
          </p:cNvPr>
          <p:cNvSpPr txBox="1"/>
          <p:nvPr/>
        </p:nvSpPr>
        <p:spPr>
          <a:xfrm>
            <a:off x="2983486" y="998367"/>
            <a:ext cx="5783887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000" b="1" dirty="0">
                <a:solidFill>
                  <a:srgbClr val="002060"/>
                </a:solidFill>
                <a:cs typeface="Arial" pitchFamily="34" charset="0"/>
              </a:rPr>
              <a:t>Wet/dry wipes Industry</a:t>
            </a:r>
            <a:endParaRPr lang="ko-KR" altLang="en-US" sz="20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DFCC281-1A9F-5B61-B564-5EDD3A6DD0C3}"/>
              </a:ext>
            </a:extLst>
          </p:cNvPr>
          <p:cNvSpPr txBox="1"/>
          <p:nvPr/>
        </p:nvSpPr>
        <p:spPr>
          <a:xfrm>
            <a:off x="2341978" y="137371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chemeClr val="accent3">
                    <a:lumMod val="75000"/>
                  </a:schemeClr>
                </a:solidFill>
              </a:rPr>
              <a:t>MEDIUM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CCC9AD5-525D-4571-82D5-78889B38F802}"/>
              </a:ext>
            </a:extLst>
          </p:cNvPr>
          <p:cNvSpPr txBox="1"/>
          <p:nvPr/>
        </p:nvSpPr>
        <p:spPr>
          <a:xfrm>
            <a:off x="2789523" y="305034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0000"/>
                </a:solidFill>
              </a:rPr>
              <a:t>HIGH 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9A7C464-538A-D954-5903-171D4EFDA4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38733">
            <a:off x="722129" y="1667633"/>
            <a:ext cx="987674" cy="120797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26E375F-DF70-70B2-F540-FB15DE686E51}"/>
              </a:ext>
            </a:extLst>
          </p:cNvPr>
          <p:cNvSpPr txBox="1"/>
          <p:nvPr/>
        </p:nvSpPr>
        <p:spPr>
          <a:xfrm>
            <a:off x="297674" y="1943794"/>
            <a:ext cx="157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IN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ggressive competition for share</a:t>
            </a:r>
            <a:endParaRPr lang="es-PE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sz="1200" dirty="0"/>
          </a:p>
        </p:txBody>
      </p:sp>
      <p:pic>
        <p:nvPicPr>
          <p:cNvPr id="33" name="Imagen 32" descr="Icono&#10;&#10;Descripción generada automáticamente">
            <a:extLst>
              <a:ext uri="{FF2B5EF4-FFF2-40B4-BE49-F238E27FC236}">
                <a16:creationId xmlns:a16="http://schemas.microsoft.com/office/drawing/2014/main" id="{C7171C8D-C9B6-3876-BA9D-DF95A60E5E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43533">
            <a:off x="1764517" y="1656529"/>
            <a:ext cx="987674" cy="120797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FA0CD601-35C8-967E-42B9-BDD9FC5012C9}"/>
              </a:ext>
            </a:extLst>
          </p:cNvPr>
          <p:cNvSpPr txBox="1"/>
          <p:nvPr/>
        </p:nvSpPr>
        <p:spPr>
          <a:xfrm>
            <a:off x="1256228" y="1951372"/>
            <a:ext cx="1644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Compete not on  </a:t>
            </a:r>
            <a:r>
              <a:rPr lang="en-IN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price but differentiation</a:t>
            </a:r>
            <a:endParaRPr lang="es-PE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sz="1200" dirty="0"/>
          </a:p>
        </p:txBody>
      </p:sp>
      <p:pic>
        <p:nvPicPr>
          <p:cNvPr id="36" name="Imagen 35" descr="Icono&#10;&#10;Descripción generada automáticamente">
            <a:extLst>
              <a:ext uri="{FF2B5EF4-FFF2-40B4-BE49-F238E27FC236}">
                <a16:creationId xmlns:a16="http://schemas.microsoft.com/office/drawing/2014/main" id="{039435CA-CA0D-4972-761D-06355BD8E1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43533">
            <a:off x="731250" y="3239056"/>
            <a:ext cx="1161063" cy="142003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090F417-7ADB-0D9A-7A3D-A8F36A27D805}"/>
              </a:ext>
            </a:extLst>
          </p:cNvPr>
          <p:cNvSpPr txBox="1"/>
          <p:nvPr/>
        </p:nvSpPr>
        <p:spPr>
          <a:xfrm>
            <a:off x="815208" y="3511792"/>
            <a:ext cx="10853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Many alternatives available </a:t>
            </a:r>
            <a:r>
              <a: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IN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paper towels, rags</a:t>
            </a:r>
            <a:r>
              <a: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es-PE" sz="1200" dirty="0"/>
          </a:p>
        </p:txBody>
      </p:sp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5BB78136-9902-C02D-581B-7FB18A5B26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38733">
            <a:off x="822062" y="5010824"/>
            <a:ext cx="1279642" cy="1565064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AE531B49-5C46-99C7-C45B-10631D2ACD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38733">
            <a:off x="2260267" y="4995831"/>
            <a:ext cx="1306754" cy="159822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5E055815-1B15-D9CA-26D8-15DA769A3F0E}"/>
              </a:ext>
            </a:extLst>
          </p:cNvPr>
          <p:cNvSpPr txBox="1"/>
          <p:nvPr/>
        </p:nvSpPr>
        <p:spPr>
          <a:xfrm>
            <a:off x="825713" y="5292374"/>
            <a:ext cx="1167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IN" dirty="0"/>
              <a:t>Many suppliers vs low concentration of industry players.</a:t>
            </a:r>
          </a:p>
          <a:p>
            <a:endParaRPr lang="es-PE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7C0FDF3-62C2-5891-3E11-03D61139BCC6}"/>
              </a:ext>
            </a:extLst>
          </p:cNvPr>
          <p:cNvSpPr txBox="1"/>
          <p:nvPr/>
        </p:nvSpPr>
        <p:spPr>
          <a:xfrm>
            <a:off x="2408720" y="5229640"/>
            <a:ext cx="15347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IN" dirty="0"/>
              <a:t>Chemical / </a:t>
            </a:r>
            <a:br>
              <a:rPr lang="en-IN" dirty="0"/>
            </a:br>
            <a:r>
              <a:rPr lang="en-IN" dirty="0"/>
              <a:t>commodity manufacturers: inability to differentiate </a:t>
            </a:r>
          </a:p>
          <a:p>
            <a:pPr marL="0" indent="0">
              <a:buNone/>
            </a:pPr>
            <a:r>
              <a:rPr lang="en-IN" dirty="0"/>
              <a:t>product</a:t>
            </a:r>
            <a:endParaRPr lang="es-PE" dirty="0"/>
          </a:p>
          <a:p>
            <a:endParaRPr lang="es-PE" dirty="0"/>
          </a:p>
        </p:txBody>
      </p:sp>
      <p:pic>
        <p:nvPicPr>
          <p:cNvPr id="41" name="Imagen 40" descr="Icono&#10;&#10;Descripción generada automáticamente">
            <a:extLst>
              <a:ext uri="{FF2B5EF4-FFF2-40B4-BE49-F238E27FC236}">
                <a16:creationId xmlns:a16="http://schemas.microsoft.com/office/drawing/2014/main" id="{81D29EED-E8AF-127A-B603-47DC9C938B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38733">
            <a:off x="5794730" y="5459501"/>
            <a:ext cx="1137441" cy="1391146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7E6944-FB6F-17CE-09A6-D91920F0D95F}"/>
              </a:ext>
            </a:extLst>
          </p:cNvPr>
          <p:cNvSpPr txBox="1"/>
          <p:nvPr/>
        </p:nvSpPr>
        <p:spPr>
          <a:xfrm>
            <a:off x="5781395" y="5666097"/>
            <a:ext cx="1225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Larger retailers have more influence because of large purchases</a:t>
            </a:r>
          </a:p>
          <a:p>
            <a:endParaRPr lang="es-PE" dirty="0"/>
          </a:p>
        </p:txBody>
      </p:sp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A2976BDD-E096-4626-FEE2-80CFE65502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38733">
            <a:off x="7000777" y="5455463"/>
            <a:ext cx="1147485" cy="140343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97439B2-288D-FAFF-B06C-0F8671EC321D}"/>
              </a:ext>
            </a:extLst>
          </p:cNvPr>
          <p:cNvSpPr txBox="1"/>
          <p:nvPr/>
        </p:nvSpPr>
        <p:spPr>
          <a:xfrm>
            <a:off x="7006580" y="5715955"/>
            <a:ext cx="119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Brand recognition and loyalty from end customers. </a:t>
            </a:r>
            <a:endParaRPr lang="es-PE" dirty="0"/>
          </a:p>
        </p:txBody>
      </p:sp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ABC1BE66-C4C2-DF28-3618-6117317D86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38733">
            <a:off x="8014016" y="1973357"/>
            <a:ext cx="1368852" cy="167417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5CE760F-1662-EE08-E9E2-84987EDC26E6}"/>
              </a:ext>
            </a:extLst>
          </p:cNvPr>
          <p:cNvSpPr txBox="1"/>
          <p:nvPr/>
        </p:nvSpPr>
        <p:spPr>
          <a:xfrm>
            <a:off x="8016381" y="2305260"/>
            <a:ext cx="1635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Big players benefit from economies of scale. Difficult for a new player to penetrate</a:t>
            </a:r>
          </a:p>
          <a:p>
            <a:endParaRPr lang="es-PE" dirty="0"/>
          </a:p>
        </p:txBody>
      </p:sp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B3B3346F-3202-F840-DC2E-9276700F47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38733">
            <a:off x="9552511" y="1970985"/>
            <a:ext cx="1382596" cy="1690982"/>
          </a:xfrm>
          <a:prstGeom prst="rect">
            <a:avLst/>
          </a:prstGeom>
        </p:spPr>
      </p:pic>
      <p:pic>
        <p:nvPicPr>
          <p:cNvPr id="48" name="Imagen 47" descr="Icono&#10;&#10;Descripción generada automáticamente">
            <a:extLst>
              <a:ext uri="{FF2B5EF4-FFF2-40B4-BE49-F238E27FC236}">
                <a16:creationId xmlns:a16="http://schemas.microsoft.com/office/drawing/2014/main" id="{F1ACE46F-BABB-1CF2-E90A-D25D9B3556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6138733">
            <a:off x="8843490" y="3146366"/>
            <a:ext cx="1382596" cy="1690982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737E4D0B-8F94-1932-1662-C98F043D9A58}"/>
              </a:ext>
            </a:extLst>
          </p:cNvPr>
          <p:cNvSpPr txBox="1"/>
          <p:nvPr/>
        </p:nvSpPr>
        <p:spPr>
          <a:xfrm>
            <a:off x="9609962" y="2331155"/>
            <a:ext cx="1378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Many players: difficult for a new competitor to find shelf space at the retailers. </a:t>
            </a:r>
            <a:endParaRPr lang="es-PE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0317523-8042-8F18-25E6-B100832F8E94}"/>
              </a:ext>
            </a:extLst>
          </p:cNvPr>
          <p:cNvSpPr txBox="1"/>
          <p:nvPr/>
        </p:nvSpPr>
        <p:spPr>
          <a:xfrm>
            <a:off x="8819033" y="3466536"/>
            <a:ext cx="15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Established and efficient distribution channels, which reduces operating costs. </a:t>
            </a:r>
          </a:p>
          <a:p>
            <a:endParaRPr lang="es-PE" dirty="0"/>
          </a:p>
        </p:txBody>
      </p:sp>
      <p:sp>
        <p:nvSpPr>
          <p:cNvPr id="51" name="Marcador de número de diapositiva 50">
            <a:extLst>
              <a:ext uri="{FF2B5EF4-FFF2-40B4-BE49-F238E27FC236}">
                <a16:creationId xmlns:a16="http://schemas.microsoft.com/office/drawing/2014/main" id="{6E3EC166-DB05-8503-3C7E-406F512A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8</a:t>
            </a:fld>
            <a:endParaRPr lang="en-IN" dirty="0"/>
          </a:p>
        </p:txBody>
      </p:sp>
      <p:sp>
        <p:nvSpPr>
          <p:cNvPr id="52" name="Marcador de número de diapositiva 30">
            <a:extLst>
              <a:ext uri="{FF2B5EF4-FFF2-40B4-BE49-F238E27FC236}">
                <a16:creationId xmlns:a16="http://schemas.microsoft.com/office/drawing/2014/main" id="{C8FA603E-0682-7D8F-C55F-FBCACD488913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7329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C7BE35-9096-4F89-6EF5-0509A6A4D998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Differentiation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ko-KR" altLang="en-IN" sz="4000" b="1" dirty="0">
                <a:solidFill>
                  <a:schemeClr val="bg1"/>
                </a:solidFill>
                <a:cs typeface="Arial" pitchFamily="34" charset="0"/>
              </a:rPr>
              <a:t>＆ 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competitive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advantage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F026D6-7110-6B03-06E6-3E47CABD53CA}"/>
              </a:ext>
            </a:extLst>
          </p:cNvPr>
          <p:cNvSpPr txBox="1">
            <a:spLocks/>
          </p:cNvSpPr>
          <p:nvPr/>
        </p:nvSpPr>
        <p:spPr>
          <a:xfrm>
            <a:off x="962322" y="101642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rgbClr val="002060"/>
                </a:solidFill>
              </a:rPr>
              <a:t>Competitive Matrix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AE2717C-773E-A5FB-073A-57182DEE2E1B}"/>
              </a:ext>
            </a:extLst>
          </p:cNvPr>
          <p:cNvSpPr/>
          <p:nvPr/>
        </p:nvSpPr>
        <p:spPr>
          <a:xfrm>
            <a:off x="1337981" y="1411940"/>
            <a:ext cx="9708776" cy="23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CA88D09C-9714-4006-BCF4-B5C3FD13EBB9}"/>
              </a:ext>
            </a:extLst>
          </p:cNvPr>
          <p:cNvSpPr/>
          <p:nvPr/>
        </p:nvSpPr>
        <p:spPr>
          <a:xfrm>
            <a:off x="10129907" y="1411940"/>
            <a:ext cx="710664" cy="51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EE2982EB-855B-F2AC-D803-088EA0F59221}"/>
              </a:ext>
            </a:extLst>
          </p:cNvPr>
          <p:cNvSpPr/>
          <p:nvPr/>
        </p:nvSpPr>
        <p:spPr>
          <a:xfrm>
            <a:off x="1057833" y="1510528"/>
            <a:ext cx="710664" cy="51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1F3472D9-F91E-1452-CB8E-417E10890BAE}"/>
              </a:ext>
            </a:extLst>
          </p:cNvPr>
          <p:cNvGrpSpPr/>
          <p:nvPr/>
        </p:nvGrpSpPr>
        <p:grpSpPr>
          <a:xfrm>
            <a:off x="1057833" y="1551296"/>
            <a:ext cx="9708776" cy="5302412"/>
            <a:chOff x="308171" y="1190224"/>
            <a:chExt cx="9703095" cy="5762926"/>
          </a:xfrm>
        </p:grpSpPr>
        <p:sp>
          <p:nvSpPr>
            <p:cNvPr id="133" name="TextBox 2">
              <a:extLst>
                <a:ext uri="{FF2B5EF4-FFF2-40B4-BE49-F238E27FC236}">
                  <a16:creationId xmlns:a16="http://schemas.microsoft.com/office/drawing/2014/main" id="{A3C4445D-FB43-6671-9BB0-06B1B3213BF6}"/>
                </a:ext>
              </a:extLst>
            </p:cNvPr>
            <p:cNvSpPr txBox="1"/>
            <p:nvPr/>
          </p:nvSpPr>
          <p:spPr>
            <a:xfrm>
              <a:off x="413467" y="1963396"/>
              <a:ext cx="1626575" cy="60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Wet and Dry</a:t>
              </a:r>
            </a:p>
            <a:p>
              <a:r>
                <a:rPr lang="en-US" sz="1600" dirty="0"/>
                <a:t>Compatibility</a:t>
              </a:r>
              <a:endParaRPr lang="en-IN" sz="1600" dirty="0"/>
            </a:p>
          </p:txBody>
        </p:sp>
        <p:cxnSp>
          <p:nvCxnSpPr>
            <p:cNvPr id="134" name="Straight Connector 4">
              <a:extLst>
                <a:ext uri="{FF2B5EF4-FFF2-40B4-BE49-F238E27FC236}">
                  <a16:creationId xmlns:a16="http://schemas.microsoft.com/office/drawing/2014/main" id="{63265B6C-440E-A878-D501-88C9DC90A64A}"/>
                </a:ext>
              </a:extLst>
            </p:cNvPr>
            <p:cNvCxnSpPr>
              <a:cxnSpLocks/>
            </p:cNvCxnSpPr>
            <p:nvPr/>
          </p:nvCxnSpPr>
          <p:spPr>
            <a:xfrm>
              <a:off x="2291208" y="1215856"/>
              <a:ext cx="0" cy="558134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5">
              <a:extLst>
                <a:ext uri="{FF2B5EF4-FFF2-40B4-BE49-F238E27FC236}">
                  <a16:creationId xmlns:a16="http://schemas.microsoft.com/office/drawing/2014/main" id="{E8FB3609-D6A6-8339-BC71-050C12FF9061}"/>
                </a:ext>
              </a:extLst>
            </p:cNvPr>
            <p:cNvSpPr txBox="1"/>
            <p:nvPr/>
          </p:nvSpPr>
          <p:spPr>
            <a:xfrm>
              <a:off x="2633122" y="1331402"/>
              <a:ext cx="833787" cy="32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Swiffer</a:t>
              </a:r>
              <a:endParaRPr lang="en-IN" dirty="0"/>
            </a:p>
          </p:txBody>
        </p:sp>
        <p:cxnSp>
          <p:nvCxnSpPr>
            <p:cNvPr id="136" name="Straight Connector 6">
              <a:extLst>
                <a:ext uri="{FF2B5EF4-FFF2-40B4-BE49-F238E27FC236}">
                  <a16:creationId xmlns:a16="http://schemas.microsoft.com/office/drawing/2014/main" id="{1CD51CF6-F0A9-1B76-743A-7085609AE3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9498" y="1215856"/>
              <a:ext cx="0" cy="558134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7">
              <a:extLst>
                <a:ext uri="{FF2B5EF4-FFF2-40B4-BE49-F238E27FC236}">
                  <a16:creationId xmlns:a16="http://schemas.microsoft.com/office/drawing/2014/main" id="{A8FE37CD-767F-65CB-75A6-02AF82B73F5E}"/>
                </a:ext>
              </a:extLst>
            </p:cNvPr>
            <p:cNvSpPr txBox="1"/>
            <p:nvPr/>
          </p:nvSpPr>
          <p:spPr>
            <a:xfrm>
              <a:off x="3964946" y="1216569"/>
              <a:ext cx="1313812" cy="805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Scott paper </a:t>
              </a:r>
            </a:p>
            <a:p>
              <a:pPr algn="ctr"/>
              <a:r>
                <a:rPr lang="en-US" dirty="0"/>
                <a:t>towel</a:t>
              </a:r>
              <a:endParaRPr lang="en-IN" dirty="0"/>
            </a:p>
            <a:p>
              <a:pPr algn="ctr"/>
              <a:endParaRPr lang="en-IN" dirty="0"/>
            </a:p>
          </p:txBody>
        </p:sp>
        <p:sp>
          <p:nvSpPr>
            <p:cNvPr id="138" name="TextBox 8">
              <a:extLst>
                <a:ext uri="{FF2B5EF4-FFF2-40B4-BE49-F238E27FC236}">
                  <a16:creationId xmlns:a16="http://schemas.microsoft.com/office/drawing/2014/main" id="{D1A4963D-B293-C470-7CD7-CCB1947E3715}"/>
                </a:ext>
              </a:extLst>
            </p:cNvPr>
            <p:cNvSpPr txBox="1"/>
            <p:nvPr/>
          </p:nvSpPr>
          <p:spPr>
            <a:xfrm>
              <a:off x="5394205" y="1331402"/>
              <a:ext cx="1397182" cy="563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Lysol wipes</a:t>
              </a:r>
              <a:endParaRPr lang="en-IN" dirty="0"/>
            </a:p>
            <a:p>
              <a:pPr algn="ctr"/>
              <a:endParaRPr lang="en-IN" dirty="0"/>
            </a:p>
          </p:txBody>
        </p:sp>
        <p:cxnSp>
          <p:nvCxnSpPr>
            <p:cNvPr id="139" name="Straight Connector 9">
              <a:extLst>
                <a:ext uri="{FF2B5EF4-FFF2-40B4-BE49-F238E27FC236}">
                  <a16:creationId xmlns:a16="http://schemas.microsoft.com/office/drawing/2014/main" id="{D5CD7056-069C-C277-1311-8C3842E3B296}"/>
                </a:ext>
              </a:extLst>
            </p:cNvPr>
            <p:cNvCxnSpPr>
              <a:cxnSpLocks/>
            </p:cNvCxnSpPr>
            <p:nvPr/>
          </p:nvCxnSpPr>
          <p:spPr>
            <a:xfrm>
              <a:off x="5382126" y="1215856"/>
              <a:ext cx="0" cy="558134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0">
              <a:extLst>
                <a:ext uri="{FF2B5EF4-FFF2-40B4-BE49-F238E27FC236}">
                  <a16:creationId xmlns:a16="http://schemas.microsoft.com/office/drawing/2014/main" id="{DFCB7E91-85C9-B779-6F3E-1E97B1B9A55A}"/>
                </a:ext>
              </a:extLst>
            </p:cNvPr>
            <p:cNvCxnSpPr>
              <a:cxnSpLocks/>
            </p:cNvCxnSpPr>
            <p:nvPr/>
          </p:nvCxnSpPr>
          <p:spPr>
            <a:xfrm>
              <a:off x="6820658" y="1223147"/>
              <a:ext cx="0" cy="55674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1">
              <a:extLst>
                <a:ext uri="{FF2B5EF4-FFF2-40B4-BE49-F238E27FC236}">
                  <a16:creationId xmlns:a16="http://schemas.microsoft.com/office/drawing/2014/main" id="{8B99424A-477C-D405-8167-0ED4982E3C38}"/>
                </a:ext>
              </a:extLst>
            </p:cNvPr>
            <p:cNvSpPr txBox="1"/>
            <p:nvPr/>
          </p:nvSpPr>
          <p:spPr>
            <a:xfrm>
              <a:off x="6914755" y="1303714"/>
              <a:ext cx="1397182" cy="322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Clorox wipes</a:t>
              </a:r>
              <a:endParaRPr lang="en-IN" dirty="0"/>
            </a:p>
          </p:txBody>
        </p:sp>
        <p:cxnSp>
          <p:nvCxnSpPr>
            <p:cNvPr id="142" name="Straight Connector 12">
              <a:extLst>
                <a:ext uri="{FF2B5EF4-FFF2-40B4-BE49-F238E27FC236}">
                  <a16:creationId xmlns:a16="http://schemas.microsoft.com/office/drawing/2014/main" id="{35658C5C-D250-6674-0B8A-2DEBBDF744E3}"/>
                </a:ext>
              </a:extLst>
            </p:cNvPr>
            <p:cNvCxnSpPr>
              <a:cxnSpLocks/>
            </p:cNvCxnSpPr>
            <p:nvPr/>
          </p:nvCxnSpPr>
          <p:spPr>
            <a:xfrm>
              <a:off x="8421722" y="1229725"/>
              <a:ext cx="0" cy="55674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3">
              <a:extLst>
                <a:ext uri="{FF2B5EF4-FFF2-40B4-BE49-F238E27FC236}">
                  <a16:creationId xmlns:a16="http://schemas.microsoft.com/office/drawing/2014/main" id="{EDAFD1D3-45D0-29C6-D03D-86D3BE073D96}"/>
                </a:ext>
              </a:extLst>
            </p:cNvPr>
            <p:cNvSpPr txBox="1"/>
            <p:nvPr/>
          </p:nvSpPr>
          <p:spPr>
            <a:xfrm>
              <a:off x="8476637" y="1260868"/>
              <a:ext cx="13971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0E9008"/>
                  </a:solidFill>
                </a:rPr>
                <a:t>Swiff</a:t>
              </a:r>
              <a:r>
                <a:rPr lang="en-US" sz="2000" b="1" dirty="0">
                  <a:solidFill>
                    <a:srgbClr val="0E9008"/>
                  </a:solidFill>
                </a:rPr>
                <a:t> Glove</a:t>
              </a:r>
              <a:endParaRPr lang="en-IN" sz="2000" b="1" dirty="0">
                <a:solidFill>
                  <a:srgbClr val="0E9008"/>
                </a:solidFill>
              </a:endParaRPr>
            </a:p>
          </p:txBody>
        </p:sp>
        <p:cxnSp>
          <p:nvCxnSpPr>
            <p:cNvPr id="144" name="Straight Connector 14">
              <a:extLst>
                <a:ext uri="{FF2B5EF4-FFF2-40B4-BE49-F238E27FC236}">
                  <a16:creationId xmlns:a16="http://schemas.microsoft.com/office/drawing/2014/main" id="{706D0951-E0B9-3B2B-5EFA-C16A568479DB}"/>
                </a:ext>
              </a:extLst>
            </p:cNvPr>
            <p:cNvCxnSpPr>
              <a:cxnSpLocks/>
            </p:cNvCxnSpPr>
            <p:nvPr/>
          </p:nvCxnSpPr>
          <p:spPr>
            <a:xfrm>
              <a:off x="315190" y="1931976"/>
              <a:ext cx="9656264" cy="469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7">
              <a:extLst>
                <a:ext uri="{FF2B5EF4-FFF2-40B4-BE49-F238E27FC236}">
                  <a16:creationId xmlns:a16="http://schemas.microsoft.com/office/drawing/2014/main" id="{C7919D4C-248F-63A4-27DF-14833CDD97DC}"/>
                </a:ext>
              </a:extLst>
            </p:cNvPr>
            <p:cNvCxnSpPr>
              <a:cxnSpLocks/>
            </p:cNvCxnSpPr>
            <p:nvPr/>
          </p:nvCxnSpPr>
          <p:spPr>
            <a:xfrm>
              <a:off x="9971454" y="1216569"/>
              <a:ext cx="0" cy="55428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8">
              <a:extLst>
                <a:ext uri="{FF2B5EF4-FFF2-40B4-BE49-F238E27FC236}">
                  <a16:creationId xmlns:a16="http://schemas.microsoft.com/office/drawing/2014/main" id="{1F2CC0E2-9D72-4DC5-7F33-87FAE80DACB9}"/>
                </a:ext>
              </a:extLst>
            </p:cNvPr>
            <p:cNvCxnSpPr>
              <a:cxnSpLocks/>
            </p:cNvCxnSpPr>
            <p:nvPr/>
          </p:nvCxnSpPr>
          <p:spPr>
            <a:xfrm>
              <a:off x="336095" y="2649759"/>
              <a:ext cx="963535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9">
              <a:extLst>
                <a:ext uri="{FF2B5EF4-FFF2-40B4-BE49-F238E27FC236}">
                  <a16:creationId xmlns:a16="http://schemas.microsoft.com/office/drawing/2014/main" id="{065B41A0-E5C1-A6E8-2053-B24F2788C0EC}"/>
                </a:ext>
              </a:extLst>
            </p:cNvPr>
            <p:cNvCxnSpPr>
              <a:cxnSpLocks/>
            </p:cNvCxnSpPr>
            <p:nvPr/>
          </p:nvCxnSpPr>
          <p:spPr>
            <a:xfrm>
              <a:off x="337520" y="3530881"/>
              <a:ext cx="96339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20">
              <a:extLst>
                <a:ext uri="{FF2B5EF4-FFF2-40B4-BE49-F238E27FC236}">
                  <a16:creationId xmlns:a16="http://schemas.microsoft.com/office/drawing/2014/main" id="{374BAF1D-2274-F7CB-3AD5-E22B62947348}"/>
                </a:ext>
              </a:extLst>
            </p:cNvPr>
            <p:cNvSpPr txBox="1"/>
            <p:nvPr/>
          </p:nvSpPr>
          <p:spPr>
            <a:xfrm>
              <a:off x="413467" y="2692144"/>
              <a:ext cx="1716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Avoids contact with Chemicals</a:t>
              </a:r>
            </a:p>
          </p:txBody>
        </p:sp>
        <p:sp>
          <p:nvSpPr>
            <p:cNvPr id="149" name="TextBox 21">
              <a:extLst>
                <a:ext uri="{FF2B5EF4-FFF2-40B4-BE49-F238E27FC236}">
                  <a16:creationId xmlns:a16="http://schemas.microsoft.com/office/drawing/2014/main" id="{974C8178-3630-C7C5-590A-4420B7C1BD50}"/>
                </a:ext>
              </a:extLst>
            </p:cNvPr>
            <p:cNvSpPr txBox="1"/>
            <p:nvPr/>
          </p:nvSpPr>
          <p:spPr>
            <a:xfrm>
              <a:off x="406335" y="3602311"/>
              <a:ext cx="1853659" cy="60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Cleaning oddly shaped surfaces</a:t>
              </a:r>
            </a:p>
          </p:txBody>
        </p:sp>
        <p:cxnSp>
          <p:nvCxnSpPr>
            <p:cNvPr id="150" name="Straight Connector 22">
              <a:extLst>
                <a:ext uri="{FF2B5EF4-FFF2-40B4-BE49-F238E27FC236}">
                  <a16:creationId xmlns:a16="http://schemas.microsoft.com/office/drawing/2014/main" id="{41799C86-1A30-D025-B159-F63C3ABB7B6D}"/>
                </a:ext>
              </a:extLst>
            </p:cNvPr>
            <p:cNvCxnSpPr>
              <a:cxnSpLocks/>
            </p:cNvCxnSpPr>
            <p:nvPr/>
          </p:nvCxnSpPr>
          <p:spPr>
            <a:xfrm>
              <a:off x="356052" y="4329784"/>
              <a:ext cx="961540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23">
              <a:extLst>
                <a:ext uri="{FF2B5EF4-FFF2-40B4-BE49-F238E27FC236}">
                  <a16:creationId xmlns:a16="http://schemas.microsoft.com/office/drawing/2014/main" id="{8E30B97C-3CAB-90A5-3672-284754230D3A}"/>
                </a:ext>
              </a:extLst>
            </p:cNvPr>
            <p:cNvSpPr txBox="1"/>
            <p:nvPr/>
          </p:nvSpPr>
          <p:spPr>
            <a:xfrm>
              <a:off x="413467" y="4434101"/>
              <a:ext cx="1752566" cy="858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Total wipes required to disinfect 4 sq ft</a:t>
              </a:r>
            </a:p>
          </p:txBody>
        </p:sp>
        <p:cxnSp>
          <p:nvCxnSpPr>
            <p:cNvPr id="152" name="Straight Connector 24">
              <a:extLst>
                <a:ext uri="{FF2B5EF4-FFF2-40B4-BE49-F238E27FC236}">
                  <a16:creationId xmlns:a16="http://schemas.microsoft.com/office/drawing/2014/main" id="{DF55582A-9585-02D6-27AD-8D702099F47F}"/>
                </a:ext>
              </a:extLst>
            </p:cNvPr>
            <p:cNvCxnSpPr>
              <a:cxnSpLocks/>
            </p:cNvCxnSpPr>
            <p:nvPr/>
          </p:nvCxnSpPr>
          <p:spPr>
            <a:xfrm>
              <a:off x="308171" y="5301343"/>
              <a:ext cx="966328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27">
              <a:extLst>
                <a:ext uri="{FF2B5EF4-FFF2-40B4-BE49-F238E27FC236}">
                  <a16:creationId xmlns:a16="http://schemas.microsoft.com/office/drawing/2014/main" id="{D816376E-C23A-F780-F22D-C9EF92CF00BC}"/>
                </a:ext>
              </a:extLst>
            </p:cNvPr>
            <p:cNvCxnSpPr>
              <a:cxnSpLocks/>
            </p:cNvCxnSpPr>
            <p:nvPr/>
          </p:nvCxnSpPr>
          <p:spPr>
            <a:xfrm>
              <a:off x="308171" y="6141358"/>
              <a:ext cx="966328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29">
              <a:extLst>
                <a:ext uri="{FF2B5EF4-FFF2-40B4-BE49-F238E27FC236}">
                  <a16:creationId xmlns:a16="http://schemas.microsoft.com/office/drawing/2014/main" id="{563349F3-FBD2-95D2-E7B3-D787AFB9C69E}"/>
                </a:ext>
              </a:extLst>
            </p:cNvPr>
            <p:cNvSpPr txBox="1"/>
            <p:nvPr/>
          </p:nvSpPr>
          <p:spPr>
            <a:xfrm>
              <a:off x="406335" y="6284136"/>
              <a:ext cx="1901971" cy="66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Pricing (Unit wipe)</a:t>
              </a:r>
              <a:endParaRPr lang="en-IN" sz="1600" dirty="0"/>
            </a:p>
            <a:p>
              <a:endParaRPr lang="en-US" dirty="0"/>
            </a:p>
          </p:txBody>
        </p:sp>
        <p:cxnSp>
          <p:nvCxnSpPr>
            <p:cNvPr id="155" name="Straight Connector 31">
              <a:extLst>
                <a:ext uri="{FF2B5EF4-FFF2-40B4-BE49-F238E27FC236}">
                  <a16:creationId xmlns:a16="http://schemas.microsoft.com/office/drawing/2014/main" id="{27A2E891-BAFC-0CBC-6702-4D878AA2AF23}"/>
                </a:ext>
              </a:extLst>
            </p:cNvPr>
            <p:cNvCxnSpPr>
              <a:cxnSpLocks/>
            </p:cNvCxnSpPr>
            <p:nvPr/>
          </p:nvCxnSpPr>
          <p:spPr>
            <a:xfrm>
              <a:off x="308171" y="6833369"/>
              <a:ext cx="966328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41">
              <a:extLst>
                <a:ext uri="{FF2B5EF4-FFF2-40B4-BE49-F238E27FC236}">
                  <a16:creationId xmlns:a16="http://schemas.microsoft.com/office/drawing/2014/main" id="{5B76AB97-6EBB-5FBE-DE61-A44225944B35}"/>
                </a:ext>
              </a:extLst>
            </p:cNvPr>
            <p:cNvCxnSpPr>
              <a:cxnSpLocks/>
            </p:cNvCxnSpPr>
            <p:nvPr/>
          </p:nvCxnSpPr>
          <p:spPr>
            <a:xfrm>
              <a:off x="356052" y="1243811"/>
              <a:ext cx="96552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42">
              <a:extLst>
                <a:ext uri="{FF2B5EF4-FFF2-40B4-BE49-F238E27FC236}">
                  <a16:creationId xmlns:a16="http://schemas.microsoft.com/office/drawing/2014/main" id="{03BBA92D-A4FB-803D-8A37-273358BEB299}"/>
                </a:ext>
              </a:extLst>
            </p:cNvPr>
            <p:cNvCxnSpPr>
              <a:cxnSpLocks/>
            </p:cNvCxnSpPr>
            <p:nvPr/>
          </p:nvCxnSpPr>
          <p:spPr>
            <a:xfrm>
              <a:off x="328346" y="1190224"/>
              <a:ext cx="0" cy="55982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56">
              <a:extLst>
                <a:ext uri="{FF2B5EF4-FFF2-40B4-BE49-F238E27FC236}">
                  <a16:creationId xmlns:a16="http://schemas.microsoft.com/office/drawing/2014/main" id="{927ECB64-DB7A-73C7-35FA-39DA196A7101}"/>
                </a:ext>
              </a:extLst>
            </p:cNvPr>
            <p:cNvSpPr txBox="1"/>
            <p:nvPr/>
          </p:nvSpPr>
          <p:spPr>
            <a:xfrm>
              <a:off x="5220926" y="3615281"/>
              <a:ext cx="59" cy="2415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IN" dirty="0"/>
            </a:p>
          </p:txBody>
        </p:sp>
        <p:pic>
          <p:nvPicPr>
            <p:cNvPr id="159" name="Picture 60">
              <a:extLst>
                <a:ext uri="{FF2B5EF4-FFF2-40B4-BE49-F238E27FC236}">
                  <a16:creationId xmlns:a16="http://schemas.microsoft.com/office/drawing/2014/main" id="{5A28D623-C137-7CC8-D4DC-03D64D668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3504" y="1971194"/>
              <a:ext cx="661282" cy="653106"/>
            </a:xfrm>
            <a:prstGeom prst="rect">
              <a:avLst/>
            </a:prstGeom>
          </p:spPr>
        </p:pic>
        <p:pic>
          <p:nvPicPr>
            <p:cNvPr id="160" name="Picture 67">
              <a:extLst>
                <a:ext uri="{FF2B5EF4-FFF2-40B4-BE49-F238E27FC236}">
                  <a16:creationId xmlns:a16="http://schemas.microsoft.com/office/drawing/2014/main" id="{D2AF5889-F802-5496-11E3-1FA95466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7469" y="1993823"/>
              <a:ext cx="654000" cy="645914"/>
            </a:xfrm>
            <a:prstGeom prst="rect">
              <a:avLst/>
            </a:prstGeom>
          </p:spPr>
        </p:pic>
        <p:pic>
          <p:nvPicPr>
            <p:cNvPr id="161" name="Picture 68">
              <a:extLst>
                <a:ext uri="{FF2B5EF4-FFF2-40B4-BE49-F238E27FC236}">
                  <a16:creationId xmlns:a16="http://schemas.microsoft.com/office/drawing/2014/main" id="{DEA5A3E1-CB5F-8FC9-ABEF-37BEEE6A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1593" y="2804481"/>
              <a:ext cx="661282" cy="653106"/>
            </a:xfrm>
            <a:prstGeom prst="rect">
              <a:avLst/>
            </a:prstGeom>
          </p:spPr>
        </p:pic>
        <p:pic>
          <p:nvPicPr>
            <p:cNvPr id="162" name="Picture 70">
              <a:extLst>
                <a:ext uri="{FF2B5EF4-FFF2-40B4-BE49-F238E27FC236}">
                  <a16:creationId xmlns:a16="http://schemas.microsoft.com/office/drawing/2014/main" id="{1B66768E-7A06-B655-502E-028217C9F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5750" y="2776108"/>
              <a:ext cx="661282" cy="653106"/>
            </a:xfrm>
            <a:prstGeom prst="rect">
              <a:avLst/>
            </a:prstGeom>
          </p:spPr>
        </p:pic>
        <p:pic>
          <p:nvPicPr>
            <p:cNvPr id="163" name="Picture 71">
              <a:extLst>
                <a:ext uri="{FF2B5EF4-FFF2-40B4-BE49-F238E27FC236}">
                  <a16:creationId xmlns:a16="http://schemas.microsoft.com/office/drawing/2014/main" id="{0F66D842-5B25-50C7-9CB7-0E1215E62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5750" y="3611116"/>
              <a:ext cx="661282" cy="653106"/>
            </a:xfrm>
            <a:prstGeom prst="rect">
              <a:avLst/>
            </a:prstGeom>
          </p:spPr>
        </p:pic>
        <p:pic>
          <p:nvPicPr>
            <p:cNvPr id="164" name="Picture 73">
              <a:extLst>
                <a:ext uri="{FF2B5EF4-FFF2-40B4-BE49-F238E27FC236}">
                  <a16:creationId xmlns:a16="http://schemas.microsoft.com/office/drawing/2014/main" id="{9CE863D4-D922-B641-EE0E-6B3E6439F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6018" y="2059498"/>
              <a:ext cx="537057" cy="536521"/>
            </a:xfrm>
            <a:prstGeom prst="rect">
              <a:avLst/>
            </a:prstGeom>
          </p:spPr>
        </p:pic>
        <p:pic>
          <p:nvPicPr>
            <p:cNvPr id="165" name="Picture 74">
              <a:extLst>
                <a:ext uri="{FF2B5EF4-FFF2-40B4-BE49-F238E27FC236}">
                  <a16:creationId xmlns:a16="http://schemas.microsoft.com/office/drawing/2014/main" id="{F842829F-E922-ED56-4C8B-62578B469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9108" y="2063359"/>
              <a:ext cx="537057" cy="536521"/>
            </a:xfrm>
            <a:prstGeom prst="rect">
              <a:avLst/>
            </a:prstGeom>
          </p:spPr>
        </p:pic>
        <p:pic>
          <p:nvPicPr>
            <p:cNvPr id="166" name="Picture 75">
              <a:extLst>
                <a:ext uri="{FF2B5EF4-FFF2-40B4-BE49-F238E27FC236}">
                  <a16:creationId xmlns:a16="http://schemas.microsoft.com/office/drawing/2014/main" id="{860ADB41-73E5-1C62-C481-E3EB24A68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410" y="2085328"/>
              <a:ext cx="537057" cy="536521"/>
            </a:xfrm>
            <a:prstGeom prst="rect">
              <a:avLst/>
            </a:prstGeom>
          </p:spPr>
        </p:pic>
        <p:pic>
          <p:nvPicPr>
            <p:cNvPr id="167" name="Picture 76">
              <a:extLst>
                <a:ext uri="{FF2B5EF4-FFF2-40B4-BE49-F238E27FC236}">
                  <a16:creationId xmlns:a16="http://schemas.microsoft.com/office/drawing/2014/main" id="{1F76DA74-AA91-AA8E-745A-D39C5019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5878" y="2912650"/>
              <a:ext cx="537057" cy="536521"/>
            </a:xfrm>
            <a:prstGeom prst="rect">
              <a:avLst/>
            </a:prstGeom>
          </p:spPr>
        </p:pic>
        <p:pic>
          <p:nvPicPr>
            <p:cNvPr id="168" name="Picture 77">
              <a:extLst>
                <a:ext uri="{FF2B5EF4-FFF2-40B4-BE49-F238E27FC236}">
                  <a16:creationId xmlns:a16="http://schemas.microsoft.com/office/drawing/2014/main" id="{1DEFBDFC-402E-C736-EED1-92D9FF23A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561" y="2854406"/>
              <a:ext cx="537057" cy="536521"/>
            </a:xfrm>
            <a:prstGeom prst="rect">
              <a:avLst/>
            </a:prstGeom>
          </p:spPr>
        </p:pic>
        <p:pic>
          <p:nvPicPr>
            <p:cNvPr id="169" name="Picture 78">
              <a:extLst>
                <a:ext uri="{FF2B5EF4-FFF2-40B4-BE49-F238E27FC236}">
                  <a16:creationId xmlns:a16="http://schemas.microsoft.com/office/drawing/2014/main" id="{4CA6A2F3-DAFC-04CF-2CF7-4CF5EEBD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286" y="3719712"/>
              <a:ext cx="537057" cy="536521"/>
            </a:xfrm>
            <a:prstGeom prst="rect">
              <a:avLst/>
            </a:prstGeom>
          </p:spPr>
        </p:pic>
        <p:pic>
          <p:nvPicPr>
            <p:cNvPr id="170" name="Picture 79">
              <a:extLst>
                <a:ext uri="{FF2B5EF4-FFF2-40B4-BE49-F238E27FC236}">
                  <a16:creationId xmlns:a16="http://schemas.microsoft.com/office/drawing/2014/main" id="{76A60A91-DAA0-7883-36FE-104FFBD8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6949" y="3728462"/>
              <a:ext cx="537057" cy="536521"/>
            </a:xfrm>
            <a:prstGeom prst="rect">
              <a:avLst/>
            </a:prstGeom>
          </p:spPr>
        </p:pic>
        <p:pic>
          <p:nvPicPr>
            <p:cNvPr id="171" name="Picture 80">
              <a:extLst>
                <a:ext uri="{FF2B5EF4-FFF2-40B4-BE49-F238E27FC236}">
                  <a16:creationId xmlns:a16="http://schemas.microsoft.com/office/drawing/2014/main" id="{B34154CE-4DD6-04FA-3481-03A3DA6EE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7598" y="3742060"/>
              <a:ext cx="537057" cy="536521"/>
            </a:xfrm>
            <a:prstGeom prst="rect">
              <a:avLst/>
            </a:prstGeom>
          </p:spPr>
        </p:pic>
        <p:pic>
          <p:nvPicPr>
            <p:cNvPr id="172" name="Picture 81">
              <a:extLst>
                <a:ext uri="{FF2B5EF4-FFF2-40B4-BE49-F238E27FC236}">
                  <a16:creationId xmlns:a16="http://schemas.microsoft.com/office/drawing/2014/main" id="{A75F6814-55C9-BC2A-FD39-8A4EE92A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802" y="3717295"/>
              <a:ext cx="537057" cy="536521"/>
            </a:xfrm>
            <a:prstGeom prst="rect">
              <a:avLst/>
            </a:prstGeom>
          </p:spPr>
        </p:pic>
        <p:sp>
          <p:nvSpPr>
            <p:cNvPr id="173" name="TextBox 82">
              <a:extLst>
                <a:ext uri="{FF2B5EF4-FFF2-40B4-BE49-F238E27FC236}">
                  <a16:creationId xmlns:a16="http://schemas.microsoft.com/office/drawing/2014/main" id="{E57EAEF2-DDA7-97C3-692C-939ABE793A4D}"/>
                </a:ext>
              </a:extLst>
            </p:cNvPr>
            <p:cNvSpPr txBox="1"/>
            <p:nvPr/>
          </p:nvSpPr>
          <p:spPr>
            <a:xfrm>
              <a:off x="2685867" y="4654250"/>
              <a:ext cx="514783" cy="37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   2</a:t>
              </a:r>
              <a:endParaRPr lang="en-IN" dirty="0"/>
            </a:p>
          </p:txBody>
        </p:sp>
        <p:sp>
          <p:nvSpPr>
            <p:cNvPr id="174" name="TextBox 83">
              <a:extLst>
                <a:ext uri="{FF2B5EF4-FFF2-40B4-BE49-F238E27FC236}">
                  <a16:creationId xmlns:a16="http://schemas.microsoft.com/office/drawing/2014/main" id="{0D2A4C66-E6FE-BE17-4807-FADF7368A2EE}"/>
                </a:ext>
              </a:extLst>
            </p:cNvPr>
            <p:cNvSpPr txBox="1"/>
            <p:nvPr/>
          </p:nvSpPr>
          <p:spPr>
            <a:xfrm>
              <a:off x="4174260" y="4649939"/>
              <a:ext cx="514783" cy="376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   5</a:t>
              </a:r>
              <a:endParaRPr lang="en-IN" dirty="0"/>
            </a:p>
          </p:txBody>
        </p:sp>
        <p:sp>
          <p:nvSpPr>
            <p:cNvPr id="175" name="TextBox 85">
              <a:extLst>
                <a:ext uri="{FF2B5EF4-FFF2-40B4-BE49-F238E27FC236}">
                  <a16:creationId xmlns:a16="http://schemas.microsoft.com/office/drawing/2014/main" id="{ECFE3DA7-F3DE-7DF7-F2BA-781E60EF7B10}"/>
                </a:ext>
              </a:extLst>
            </p:cNvPr>
            <p:cNvSpPr txBox="1"/>
            <p:nvPr/>
          </p:nvSpPr>
          <p:spPr>
            <a:xfrm>
              <a:off x="7230259" y="4604402"/>
              <a:ext cx="514783" cy="37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   3</a:t>
              </a:r>
              <a:endParaRPr lang="en-IN" dirty="0"/>
            </a:p>
          </p:txBody>
        </p:sp>
        <p:sp>
          <p:nvSpPr>
            <p:cNvPr id="176" name="TextBox 87">
              <a:extLst>
                <a:ext uri="{FF2B5EF4-FFF2-40B4-BE49-F238E27FC236}">
                  <a16:creationId xmlns:a16="http://schemas.microsoft.com/office/drawing/2014/main" id="{2CC7CAC3-CD7B-01B3-F2EB-27C584EF22EB}"/>
                </a:ext>
              </a:extLst>
            </p:cNvPr>
            <p:cNvSpPr txBox="1"/>
            <p:nvPr/>
          </p:nvSpPr>
          <p:spPr>
            <a:xfrm>
              <a:off x="8794470" y="4619888"/>
              <a:ext cx="514783" cy="37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   3</a:t>
              </a:r>
              <a:endParaRPr lang="en-IN" dirty="0"/>
            </a:p>
          </p:txBody>
        </p:sp>
        <p:sp>
          <p:nvSpPr>
            <p:cNvPr id="177" name="TextBox 88">
              <a:extLst>
                <a:ext uri="{FF2B5EF4-FFF2-40B4-BE49-F238E27FC236}">
                  <a16:creationId xmlns:a16="http://schemas.microsoft.com/office/drawing/2014/main" id="{D66669E9-2BC7-C4F1-BAEA-71FEC6108334}"/>
                </a:ext>
              </a:extLst>
            </p:cNvPr>
            <p:cNvSpPr txBox="1"/>
            <p:nvPr/>
          </p:nvSpPr>
          <p:spPr>
            <a:xfrm>
              <a:off x="5723991" y="4627808"/>
              <a:ext cx="514783" cy="37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   4</a:t>
              </a:r>
              <a:endParaRPr lang="en-IN" dirty="0"/>
            </a:p>
          </p:txBody>
        </p:sp>
        <p:sp>
          <p:nvSpPr>
            <p:cNvPr id="178" name="TextBox 89">
              <a:extLst>
                <a:ext uri="{FF2B5EF4-FFF2-40B4-BE49-F238E27FC236}">
                  <a16:creationId xmlns:a16="http://schemas.microsoft.com/office/drawing/2014/main" id="{7610FC0C-09FC-ED40-6BF8-3632B84A5722}"/>
                </a:ext>
              </a:extLst>
            </p:cNvPr>
            <p:cNvSpPr txBox="1"/>
            <p:nvPr/>
          </p:nvSpPr>
          <p:spPr>
            <a:xfrm>
              <a:off x="2565777" y="6284136"/>
              <a:ext cx="841404" cy="401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0.39</a:t>
              </a:r>
              <a:endParaRPr lang="en-IN" dirty="0"/>
            </a:p>
          </p:txBody>
        </p:sp>
        <p:sp>
          <p:nvSpPr>
            <p:cNvPr id="179" name="TextBox 90">
              <a:extLst>
                <a:ext uri="{FF2B5EF4-FFF2-40B4-BE49-F238E27FC236}">
                  <a16:creationId xmlns:a16="http://schemas.microsoft.com/office/drawing/2014/main" id="{3F21CEBC-9248-45C4-ACA8-930F7216C97B}"/>
                </a:ext>
              </a:extLst>
            </p:cNvPr>
            <p:cNvSpPr txBox="1"/>
            <p:nvPr/>
          </p:nvSpPr>
          <p:spPr>
            <a:xfrm>
              <a:off x="4100398" y="6276586"/>
              <a:ext cx="841404" cy="401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0.37</a:t>
              </a:r>
              <a:endParaRPr lang="en-IN" dirty="0"/>
            </a:p>
          </p:txBody>
        </p:sp>
        <p:sp>
          <p:nvSpPr>
            <p:cNvPr id="180" name="TextBox 91">
              <a:extLst>
                <a:ext uri="{FF2B5EF4-FFF2-40B4-BE49-F238E27FC236}">
                  <a16:creationId xmlns:a16="http://schemas.microsoft.com/office/drawing/2014/main" id="{63B8E904-9244-D9CC-5087-2A52BDB8BDD8}"/>
                </a:ext>
              </a:extLst>
            </p:cNvPr>
            <p:cNvSpPr txBox="1"/>
            <p:nvPr/>
          </p:nvSpPr>
          <p:spPr>
            <a:xfrm>
              <a:off x="5652014" y="6276586"/>
              <a:ext cx="719648" cy="401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0.2</a:t>
              </a:r>
              <a:endParaRPr lang="en-IN" dirty="0"/>
            </a:p>
          </p:txBody>
        </p:sp>
        <p:sp>
          <p:nvSpPr>
            <p:cNvPr id="181" name="TextBox 92">
              <a:extLst>
                <a:ext uri="{FF2B5EF4-FFF2-40B4-BE49-F238E27FC236}">
                  <a16:creationId xmlns:a16="http://schemas.microsoft.com/office/drawing/2014/main" id="{16C83AF2-7C9C-D858-9F52-4FDC05EBC09F}"/>
                </a:ext>
              </a:extLst>
            </p:cNvPr>
            <p:cNvSpPr txBox="1"/>
            <p:nvPr/>
          </p:nvSpPr>
          <p:spPr>
            <a:xfrm>
              <a:off x="7184323" y="6270204"/>
              <a:ext cx="634738" cy="401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0.23</a:t>
              </a:r>
              <a:endParaRPr lang="en-IN" dirty="0"/>
            </a:p>
          </p:txBody>
        </p:sp>
        <p:sp>
          <p:nvSpPr>
            <p:cNvPr id="182" name="TextBox 93">
              <a:extLst>
                <a:ext uri="{FF2B5EF4-FFF2-40B4-BE49-F238E27FC236}">
                  <a16:creationId xmlns:a16="http://schemas.microsoft.com/office/drawing/2014/main" id="{B9000888-64D3-3275-1188-189456D037BD}"/>
                </a:ext>
              </a:extLst>
            </p:cNvPr>
            <p:cNvSpPr txBox="1"/>
            <p:nvPr/>
          </p:nvSpPr>
          <p:spPr>
            <a:xfrm>
              <a:off x="8668332" y="6243571"/>
              <a:ext cx="719648" cy="401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0.4</a:t>
              </a:r>
              <a:endParaRPr lang="en-IN" dirty="0"/>
            </a:p>
          </p:txBody>
        </p:sp>
        <p:sp>
          <p:nvSpPr>
            <p:cNvPr id="183" name="TextBox 100">
              <a:extLst>
                <a:ext uri="{FF2B5EF4-FFF2-40B4-BE49-F238E27FC236}">
                  <a16:creationId xmlns:a16="http://schemas.microsoft.com/office/drawing/2014/main" id="{94FF40F1-2E9B-DAF0-A5E2-88272D7BB937}"/>
                </a:ext>
              </a:extLst>
            </p:cNvPr>
            <p:cNvSpPr txBox="1"/>
            <p:nvPr/>
          </p:nvSpPr>
          <p:spPr>
            <a:xfrm>
              <a:off x="345028" y="5683102"/>
              <a:ext cx="1998397" cy="349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Market positioning</a:t>
              </a:r>
              <a:endParaRPr lang="en-IN" sz="1600" dirty="0"/>
            </a:p>
          </p:txBody>
        </p:sp>
        <p:sp>
          <p:nvSpPr>
            <p:cNvPr id="184" name="TextBox 102">
              <a:extLst>
                <a:ext uri="{FF2B5EF4-FFF2-40B4-BE49-F238E27FC236}">
                  <a16:creationId xmlns:a16="http://schemas.microsoft.com/office/drawing/2014/main" id="{748EA76C-1B47-9740-CABB-23EEEBD791BA}"/>
                </a:ext>
              </a:extLst>
            </p:cNvPr>
            <p:cNvSpPr txBox="1"/>
            <p:nvPr/>
          </p:nvSpPr>
          <p:spPr>
            <a:xfrm>
              <a:off x="2344975" y="5488262"/>
              <a:ext cx="1976021" cy="635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Quick and convenient</a:t>
              </a:r>
              <a:endParaRPr lang="en-IN" sz="1600" dirty="0"/>
            </a:p>
          </p:txBody>
        </p:sp>
        <p:sp>
          <p:nvSpPr>
            <p:cNvPr id="185" name="TextBox 104">
              <a:extLst>
                <a:ext uri="{FF2B5EF4-FFF2-40B4-BE49-F238E27FC236}">
                  <a16:creationId xmlns:a16="http://schemas.microsoft.com/office/drawing/2014/main" id="{FC041773-8C5B-B28C-6B96-6419315D70F2}"/>
                </a:ext>
              </a:extLst>
            </p:cNvPr>
            <p:cNvSpPr txBox="1"/>
            <p:nvPr/>
          </p:nvSpPr>
          <p:spPr>
            <a:xfrm>
              <a:off x="3809541" y="5507505"/>
              <a:ext cx="1659457" cy="635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Consumer friendly</a:t>
              </a:r>
              <a:endParaRPr lang="en-IN" sz="1600" dirty="0"/>
            </a:p>
          </p:txBody>
        </p:sp>
        <p:sp>
          <p:nvSpPr>
            <p:cNvPr id="186" name="TextBox 105">
              <a:extLst>
                <a:ext uri="{FF2B5EF4-FFF2-40B4-BE49-F238E27FC236}">
                  <a16:creationId xmlns:a16="http://schemas.microsoft.com/office/drawing/2014/main" id="{3A0B43C0-779F-4725-B02A-8E4B93E9F610}"/>
                </a:ext>
              </a:extLst>
            </p:cNvPr>
            <p:cNvSpPr txBox="1"/>
            <p:nvPr/>
          </p:nvSpPr>
          <p:spPr>
            <a:xfrm>
              <a:off x="5390822" y="5664712"/>
              <a:ext cx="1433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dirty="0"/>
                <a:t>Disinfectant</a:t>
              </a:r>
              <a:endParaRPr lang="en-IN" dirty="0"/>
            </a:p>
          </p:txBody>
        </p:sp>
        <p:sp>
          <p:nvSpPr>
            <p:cNvPr id="187" name="TextBox 110">
              <a:extLst>
                <a:ext uri="{FF2B5EF4-FFF2-40B4-BE49-F238E27FC236}">
                  <a16:creationId xmlns:a16="http://schemas.microsoft.com/office/drawing/2014/main" id="{881DCA01-A7A1-7027-B96B-3057A965565A}"/>
                </a:ext>
              </a:extLst>
            </p:cNvPr>
            <p:cNvSpPr txBox="1"/>
            <p:nvPr/>
          </p:nvSpPr>
          <p:spPr>
            <a:xfrm>
              <a:off x="6912130" y="5665911"/>
              <a:ext cx="1433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dirty="0"/>
                <a:t>Disinfectant</a:t>
              </a:r>
              <a:endParaRPr lang="en-IN" dirty="0"/>
            </a:p>
          </p:txBody>
        </p:sp>
        <p:sp>
          <p:nvSpPr>
            <p:cNvPr id="188" name="TextBox 111">
              <a:extLst>
                <a:ext uri="{FF2B5EF4-FFF2-40B4-BE49-F238E27FC236}">
                  <a16:creationId xmlns:a16="http://schemas.microsoft.com/office/drawing/2014/main" id="{EEEF602D-4298-9E7D-62EB-B00E5697E5F8}"/>
                </a:ext>
              </a:extLst>
            </p:cNvPr>
            <p:cNvSpPr txBox="1"/>
            <p:nvPr/>
          </p:nvSpPr>
          <p:spPr>
            <a:xfrm>
              <a:off x="8432015" y="5427996"/>
              <a:ext cx="1529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dirty="0"/>
                <a:t>Intuitive and sanitary</a:t>
              </a:r>
              <a:endParaRPr lang="en-IN" dirty="0"/>
            </a:p>
          </p:txBody>
        </p:sp>
        <p:sp>
          <p:nvSpPr>
            <p:cNvPr id="189" name="TextBox 112">
              <a:extLst>
                <a:ext uri="{FF2B5EF4-FFF2-40B4-BE49-F238E27FC236}">
                  <a16:creationId xmlns:a16="http://schemas.microsoft.com/office/drawing/2014/main" id="{783493B2-31AB-ED0E-8523-D8606BAB3B03}"/>
                </a:ext>
              </a:extLst>
            </p:cNvPr>
            <p:cNvSpPr txBox="1"/>
            <p:nvPr/>
          </p:nvSpPr>
          <p:spPr>
            <a:xfrm>
              <a:off x="625895" y="1376164"/>
              <a:ext cx="982159" cy="32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  <a:endParaRPr lang="en-IN" dirty="0"/>
            </a:p>
          </p:txBody>
        </p:sp>
        <p:pic>
          <p:nvPicPr>
            <p:cNvPr id="190" name="Picture 77">
              <a:extLst>
                <a:ext uri="{FF2B5EF4-FFF2-40B4-BE49-F238E27FC236}">
                  <a16:creationId xmlns:a16="http://schemas.microsoft.com/office/drawing/2014/main" id="{6E1E8B86-031A-E68B-D548-B3385BE53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7010" y="2862773"/>
              <a:ext cx="537057" cy="536521"/>
            </a:xfrm>
            <a:prstGeom prst="rect">
              <a:avLst/>
            </a:prstGeom>
          </p:spPr>
        </p:pic>
      </p:grp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E1FF93B1-7115-2ABE-C4D9-1212F6ECFEA8}"/>
              </a:ext>
            </a:extLst>
          </p:cNvPr>
          <p:cNvSpPr/>
          <p:nvPr/>
        </p:nvSpPr>
        <p:spPr>
          <a:xfrm>
            <a:off x="814508" y="1411940"/>
            <a:ext cx="10651779" cy="18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470D2D5C-5032-67E6-7DE6-4766C4F8C176}"/>
              </a:ext>
            </a:extLst>
          </p:cNvPr>
          <p:cNvSpPr/>
          <p:nvPr/>
        </p:nvSpPr>
        <p:spPr>
          <a:xfrm>
            <a:off x="9186433" y="1600601"/>
            <a:ext cx="1523439" cy="65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dirty="0" err="1">
                <a:solidFill>
                  <a:schemeClr val="tx1"/>
                </a:solidFill>
              </a:rPr>
              <a:t>SwiffGlove</a:t>
            </a:r>
            <a:endParaRPr lang="es-PE" sz="2000" b="1" dirty="0">
              <a:solidFill>
                <a:schemeClr val="tx1"/>
              </a:solidFill>
            </a:endParaRPr>
          </a:p>
        </p:txBody>
      </p:sp>
      <p:sp>
        <p:nvSpPr>
          <p:cNvPr id="196" name="Marcador de número de diapositiva 30">
            <a:extLst>
              <a:ext uri="{FF2B5EF4-FFF2-40B4-BE49-F238E27FC236}">
                <a16:creationId xmlns:a16="http://schemas.microsoft.com/office/drawing/2014/main" id="{D8A1156B-FCF3-4D0E-3EF4-1357E95152A4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596264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3315</TotalTime>
  <Words>2877</Words>
  <Application>Microsoft Office PowerPoint</Application>
  <PresentationFormat>Widescreen</PresentationFormat>
  <Paragraphs>539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Jayakumar, Surya</dc:creator>
  <cp:lastModifiedBy>Vishnu C Kariyattu</cp:lastModifiedBy>
  <cp:revision>51</cp:revision>
  <dcterms:created xsi:type="dcterms:W3CDTF">2022-09-15T04:27:41Z</dcterms:created>
  <dcterms:modified xsi:type="dcterms:W3CDTF">2022-10-21T03:15:00Z</dcterms:modified>
</cp:coreProperties>
</file>